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0" r:id="rId25"/>
    <p:sldId id="281" r:id="rId26"/>
    <p:sldId id="285" r:id="rId27"/>
    <p:sldId id="286" r:id="rId28"/>
    <p:sldId id="287" r:id="rId29"/>
    <p:sldId id="288" r:id="rId30"/>
    <p:sldId id="289" r:id="rId31"/>
    <p:sldId id="290" r:id="rId32"/>
    <p:sldId id="291" r:id="rId33"/>
    <p:sldId id="293" r:id="rId34"/>
    <p:sldId id="292" r:id="rId35"/>
    <p:sldId id="282" r:id="rId36"/>
    <p:sldId id="28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018" autoAdjust="0"/>
  </p:normalViewPr>
  <p:slideViewPr>
    <p:cSldViewPr>
      <p:cViewPr varScale="1">
        <p:scale>
          <a:sx n="80" d="100"/>
          <a:sy n="80" d="100"/>
        </p:scale>
        <p:origin x="-54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F82CBC7-130D-4EFF-808E-1D56959078CC}" type="datetimeFigureOut">
              <a:rPr lang="en-US" smtClean="0"/>
              <a:pPr/>
              <a:t>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81529B-65EF-4591-9E07-1EBD578A0365}" type="slidenum">
              <a:rPr lang="en-US" smtClean="0"/>
              <a:pPr/>
              <a:t>‹#›</a:t>
            </a:fld>
            <a:endParaRPr lang="en-US" dirty="0"/>
          </a:p>
        </p:txBody>
      </p:sp>
    </p:spTree>
  </p:cSld>
  <p:clrMapOvr>
    <a:masterClrMapping/>
  </p:clrMapOvr>
  <p:transition spd="slow">
    <p:dissolve/>
    <p:sndAc>
      <p:stSnd>
        <p:snd r:embed="rId1" name="breeze.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2CBC7-130D-4EFF-808E-1D56959078CC}" type="datetimeFigureOut">
              <a:rPr lang="en-US" smtClean="0"/>
              <a:pPr/>
              <a:t>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81529B-65EF-4591-9E07-1EBD578A0365}" type="slidenum">
              <a:rPr lang="en-US" smtClean="0"/>
              <a:pPr/>
              <a:t>‹#›</a:t>
            </a:fld>
            <a:endParaRPr lang="en-US" dirty="0"/>
          </a:p>
        </p:txBody>
      </p:sp>
    </p:spTree>
  </p:cSld>
  <p:clrMapOvr>
    <a:masterClrMapping/>
  </p:clrMapOvr>
  <p:transition spd="slow">
    <p:dissolve/>
    <p:sndAc>
      <p:stSnd>
        <p:snd r:embed="rId1" name="breeze.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82CBC7-130D-4EFF-808E-1D56959078CC}" type="datetimeFigureOut">
              <a:rPr lang="en-US" smtClean="0"/>
              <a:pPr/>
              <a:t>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81529B-65EF-4591-9E07-1EBD578A0365}" type="slidenum">
              <a:rPr lang="en-US" smtClean="0"/>
              <a:pPr/>
              <a:t>‹#›</a:t>
            </a:fld>
            <a:endParaRPr lang="en-US" dirty="0"/>
          </a:p>
        </p:txBody>
      </p:sp>
    </p:spTree>
  </p:cSld>
  <p:clrMapOvr>
    <a:masterClrMapping/>
  </p:clrMapOvr>
  <p:transition spd="slow">
    <p:dissolve/>
    <p:sndAc>
      <p:stSnd>
        <p:snd r:embed="rId1" name="breeze.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F82CBC7-130D-4EFF-808E-1D56959078CC}" type="datetimeFigureOut">
              <a:rPr lang="en-US" smtClean="0"/>
              <a:pPr/>
              <a:t>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81529B-65EF-4591-9E07-1EBD578A0365}" type="slidenum">
              <a:rPr lang="en-US" smtClean="0"/>
              <a:pPr/>
              <a:t>‹#›</a:t>
            </a:fld>
            <a:endParaRPr lang="en-US" dirty="0"/>
          </a:p>
        </p:txBody>
      </p:sp>
    </p:spTree>
  </p:cSld>
  <p:clrMapOvr>
    <a:masterClrMapping/>
  </p:clrMapOvr>
  <p:transition spd="slow">
    <p:dissolve/>
    <p:sndAc>
      <p:stSnd>
        <p:snd r:embed="rId1" name="breeze.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82CBC7-130D-4EFF-808E-1D56959078CC}" type="datetimeFigureOut">
              <a:rPr lang="en-US" smtClean="0"/>
              <a:pPr/>
              <a:t>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381529B-65EF-4591-9E07-1EBD578A0365}" type="slidenum">
              <a:rPr lang="en-US" smtClean="0"/>
              <a:pPr/>
              <a:t>‹#›</a:t>
            </a:fld>
            <a:endParaRPr lang="en-US" dirty="0"/>
          </a:p>
        </p:txBody>
      </p:sp>
    </p:spTree>
  </p:cSld>
  <p:clrMapOvr>
    <a:masterClrMapping/>
  </p:clrMapOvr>
  <p:transition spd="slow">
    <p:dissolve/>
    <p:sndAc>
      <p:stSnd>
        <p:snd r:embed="rId1" name="breeze.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82CBC7-130D-4EFF-808E-1D56959078CC}" type="datetimeFigureOut">
              <a:rPr lang="en-US" smtClean="0"/>
              <a:pPr/>
              <a:t>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81529B-65EF-4591-9E07-1EBD578A0365}" type="slidenum">
              <a:rPr lang="en-US" smtClean="0"/>
              <a:pPr/>
              <a:t>‹#›</a:t>
            </a:fld>
            <a:endParaRPr lang="en-US" dirty="0"/>
          </a:p>
        </p:txBody>
      </p:sp>
    </p:spTree>
  </p:cSld>
  <p:clrMapOvr>
    <a:masterClrMapping/>
  </p:clrMapOvr>
  <p:transition spd="slow">
    <p:dissolve/>
    <p:sndAc>
      <p:stSnd>
        <p:snd r:embed="rId1" name="breeze.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82CBC7-130D-4EFF-808E-1D56959078CC}" type="datetimeFigureOut">
              <a:rPr lang="en-US" smtClean="0"/>
              <a:pPr/>
              <a:t>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381529B-65EF-4591-9E07-1EBD578A0365}" type="slidenum">
              <a:rPr lang="en-US" smtClean="0"/>
              <a:pPr/>
              <a:t>‹#›</a:t>
            </a:fld>
            <a:endParaRPr lang="en-US" dirty="0"/>
          </a:p>
        </p:txBody>
      </p:sp>
    </p:spTree>
  </p:cSld>
  <p:clrMapOvr>
    <a:masterClrMapping/>
  </p:clrMapOvr>
  <p:transition spd="slow">
    <p:dissolve/>
    <p:sndAc>
      <p:stSnd>
        <p:snd r:embed="rId1" name="breeze.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82CBC7-130D-4EFF-808E-1D56959078CC}" type="datetimeFigureOut">
              <a:rPr lang="en-US" smtClean="0"/>
              <a:pPr/>
              <a:t>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81529B-65EF-4591-9E07-1EBD578A0365}" type="slidenum">
              <a:rPr lang="en-US" smtClean="0"/>
              <a:pPr/>
              <a:t>‹#›</a:t>
            </a:fld>
            <a:endParaRPr lang="en-US" dirty="0"/>
          </a:p>
        </p:txBody>
      </p:sp>
    </p:spTree>
  </p:cSld>
  <p:clrMapOvr>
    <a:masterClrMapping/>
  </p:clrMapOvr>
  <p:transition spd="slow">
    <p:dissolve/>
    <p:sndAc>
      <p:stSnd>
        <p:snd r:embed="rId1" name="breeze.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82CBC7-130D-4EFF-808E-1D56959078CC}" type="datetimeFigureOut">
              <a:rPr lang="en-US" smtClean="0"/>
              <a:pPr/>
              <a:t>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81529B-65EF-4591-9E07-1EBD578A0365}" type="slidenum">
              <a:rPr lang="en-US" smtClean="0"/>
              <a:pPr/>
              <a:t>‹#›</a:t>
            </a:fld>
            <a:endParaRPr lang="en-US" dirty="0"/>
          </a:p>
        </p:txBody>
      </p:sp>
    </p:spTree>
  </p:cSld>
  <p:clrMapOvr>
    <a:masterClrMapping/>
  </p:clrMapOvr>
  <p:transition spd="slow">
    <p:dissolve/>
    <p:sndAc>
      <p:stSnd>
        <p:snd r:embed="rId1" name="breeze.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2CBC7-130D-4EFF-808E-1D56959078CC}" type="datetimeFigureOut">
              <a:rPr lang="en-US" smtClean="0"/>
              <a:pPr/>
              <a:t>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81529B-65EF-4591-9E07-1EBD578A0365}" type="slidenum">
              <a:rPr lang="en-US" smtClean="0"/>
              <a:pPr/>
              <a:t>‹#›</a:t>
            </a:fld>
            <a:endParaRPr lang="en-US" dirty="0"/>
          </a:p>
        </p:txBody>
      </p:sp>
    </p:spTree>
  </p:cSld>
  <p:clrMapOvr>
    <a:masterClrMapping/>
  </p:clrMapOvr>
  <p:transition spd="slow">
    <p:dissolve/>
    <p:sndAc>
      <p:stSnd>
        <p:snd r:embed="rId1" name="breeze.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2CBC7-130D-4EFF-808E-1D56959078CC}" type="datetimeFigureOut">
              <a:rPr lang="en-US" smtClean="0"/>
              <a:pPr/>
              <a:t>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81529B-65EF-4591-9E07-1EBD578A0365}" type="slidenum">
              <a:rPr lang="en-US" smtClean="0"/>
              <a:pPr/>
              <a:t>‹#›</a:t>
            </a:fld>
            <a:endParaRPr lang="en-US" dirty="0"/>
          </a:p>
        </p:txBody>
      </p:sp>
    </p:spTree>
  </p:cSld>
  <p:clrMapOvr>
    <a:masterClrMapping/>
  </p:clrMapOvr>
  <p:transition spd="slow">
    <p:dissolve/>
    <p:sndAc>
      <p:stSnd>
        <p:snd r:embed="rId1" name="breeze.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82CBC7-130D-4EFF-808E-1D56959078CC}" type="datetimeFigureOut">
              <a:rPr lang="en-US" smtClean="0"/>
              <a:pPr/>
              <a:t>1/1/2020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81529B-65EF-4591-9E07-1EBD578A03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dissolve/>
    <p:sndAc>
      <p:stSnd>
        <p:snd r:embed="rId13" name="breeze.wav"/>
      </p:stSnd>
    </p:sndAc>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6.xml.rels><?xml version="1.0" encoding="UTF-8" standalone="yes"?>
<Relationships xmlns="http://schemas.openxmlformats.org/package/2006/relationships"><Relationship Id="rId3" Type="http://schemas.openxmlformats.org/officeDocument/2006/relationships/hyperlink" Target="mailto:vkgolfhouse@yahoo.com.my" TargetMode="External"/><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514600"/>
            <a:ext cx="8001000" cy="533400"/>
          </a:xfrm>
        </p:spPr>
        <p:style>
          <a:lnRef idx="1">
            <a:schemeClr val="accent2"/>
          </a:lnRef>
          <a:fillRef idx="2">
            <a:schemeClr val="accent2"/>
          </a:fillRef>
          <a:effectRef idx="1">
            <a:schemeClr val="accent2"/>
          </a:effectRef>
          <a:fontRef idx="minor">
            <a:schemeClr val="dk1"/>
          </a:fontRef>
        </p:style>
        <p:txBody>
          <a:bodyPr>
            <a:noAutofit/>
          </a:bodyPr>
          <a:lstStyle/>
          <a:p>
            <a:r>
              <a:rPr lang="en-US" sz="5400" b="1" dirty="0" smtClean="0"/>
              <a:t/>
            </a:r>
            <a:br>
              <a:rPr lang="en-US" sz="5400" b="1" dirty="0" smtClean="0"/>
            </a:br>
            <a:r>
              <a:rPr lang="en-US" sz="5400" b="1" dirty="0" smtClean="0"/>
              <a:t>Powered </a:t>
            </a:r>
            <a:r>
              <a:rPr lang="en-US" sz="5400" b="1" dirty="0"/>
              <a:t>by</a:t>
            </a:r>
            <a:r>
              <a:rPr lang="en-US" sz="5400" dirty="0"/>
              <a:t/>
            </a:r>
            <a:br>
              <a:rPr lang="en-US" sz="5400" dirty="0"/>
            </a:br>
            <a:endParaRPr lang="en-US" sz="5400" dirty="0"/>
          </a:p>
        </p:txBody>
      </p:sp>
      <p:sp>
        <p:nvSpPr>
          <p:cNvPr id="3" name="Subtitle 2"/>
          <p:cNvSpPr>
            <a:spLocks noGrp="1"/>
          </p:cNvSpPr>
          <p:nvPr>
            <p:ph type="subTitle" idx="1"/>
          </p:nvPr>
        </p:nvSpPr>
        <p:spPr>
          <a:xfrm>
            <a:off x="609600" y="5105400"/>
            <a:ext cx="8077200" cy="1295400"/>
          </a:xfrm>
        </p:spPr>
        <p:style>
          <a:lnRef idx="1">
            <a:schemeClr val="accent2"/>
          </a:lnRef>
          <a:fillRef idx="2">
            <a:schemeClr val="accent2"/>
          </a:fillRef>
          <a:effectRef idx="1">
            <a:schemeClr val="accent2"/>
          </a:effectRef>
          <a:fontRef idx="minor">
            <a:schemeClr val="dk1"/>
          </a:fontRef>
        </p:style>
        <p:txBody>
          <a:bodyPr>
            <a:normAutofit fontScale="25000" lnSpcReduction="20000"/>
          </a:bodyPr>
          <a:lstStyle/>
          <a:p>
            <a:endParaRPr lang="en-US" b="1" dirty="0" smtClean="0"/>
          </a:p>
          <a:p>
            <a:r>
              <a:rPr lang="en-US" sz="16600" b="1" dirty="0" smtClean="0">
                <a:solidFill>
                  <a:schemeClr val="tx1"/>
                </a:solidFill>
                <a:latin typeface="Aharoni" pitchFamily="2" charset="-79"/>
                <a:cs typeface="Aharoni" pitchFamily="2" charset="-79"/>
              </a:rPr>
              <a:t>Corporate </a:t>
            </a:r>
            <a:r>
              <a:rPr lang="en-US" sz="16600" b="1" dirty="0">
                <a:solidFill>
                  <a:schemeClr val="tx1"/>
                </a:solidFill>
                <a:latin typeface="Aharoni" pitchFamily="2" charset="-79"/>
                <a:cs typeface="Aharoni" pitchFamily="2" charset="-79"/>
              </a:rPr>
              <a:t>Pricing for Golf Simulator</a:t>
            </a:r>
            <a:endParaRPr lang="en-US" sz="16600" dirty="0">
              <a:solidFill>
                <a:schemeClr val="tx1"/>
              </a:solidFill>
              <a:latin typeface="Aharoni" pitchFamily="2" charset="-79"/>
              <a:cs typeface="Aharoni" pitchFamily="2" charset="-79"/>
            </a:endParaRPr>
          </a:p>
          <a:p>
            <a:r>
              <a:rPr lang="en-US" sz="16600" b="1" dirty="0">
                <a:latin typeface="Aharoni" pitchFamily="2" charset="-79"/>
                <a:cs typeface="Aharoni" pitchFamily="2" charset="-79"/>
              </a:rPr>
              <a:t/>
            </a:r>
            <a:br>
              <a:rPr lang="en-US" sz="16600" b="1" dirty="0">
                <a:latin typeface="Aharoni" pitchFamily="2" charset="-79"/>
                <a:cs typeface="Aharoni" pitchFamily="2" charset="-79"/>
              </a:rPr>
            </a:br>
            <a:endParaRPr lang="en-US" sz="16600" dirty="0">
              <a:latin typeface="Aharoni" pitchFamily="2" charset="-79"/>
              <a:cs typeface="Aharoni" pitchFamily="2" charset="-79"/>
            </a:endParaRPr>
          </a:p>
        </p:txBody>
      </p:sp>
      <p:pic>
        <p:nvPicPr>
          <p:cNvPr id="102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09600" y="152400"/>
            <a:ext cx="8001000" cy="2209800"/>
          </a:xfrm>
          <a:prstGeom prst="rect">
            <a:avLst/>
          </a:prstGeom>
          <a:noFill/>
        </p:spPr>
      </p:pic>
      <p:pic>
        <p:nvPicPr>
          <p:cNvPr id="1027" name="Picture 3" descr="images"/>
          <p:cNvPicPr>
            <a:picLocks noChangeAspect="1" noChangeArrowheads="1"/>
          </p:cNvPicPr>
          <p:nvPr/>
        </p:nvPicPr>
        <p:blipFill>
          <a:blip r:embed="rId4" cstate="print"/>
          <a:srcRect/>
          <a:stretch>
            <a:fillRect/>
          </a:stretch>
        </p:blipFill>
        <p:spPr bwMode="auto">
          <a:xfrm>
            <a:off x="3048000" y="3200400"/>
            <a:ext cx="3124200" cy="1752600"/>
          </a:xfrm>
          <a:prstGeom prst="rect">
            <a:avLst/>
          </a:prstGeom>
          <a:noFill/>
          <a:ln w="9525">
            <a:noFill/>
            <a:miter lim="800000"/>
            <a:headEnd/>
            <a:tailEnd/>
          </a:ln>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28600" y="228600"/>
            <a:ext cx="8534400" cy="6438900"/>
          </a:xfrm>
          <a:prstGeom prst="rect">
            <a:avLst/>
          </a:prstGeom>
          <a:noFill/>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cstate="print">
            <a:clrChange>
              <a:clrFrom>
                <a:srgbClr val="FFFFFF"/>
              </a:clrFrom>
              <a:clrTo>
                <a:srgbClr val="FFFFFF">
                  <a:alpha val="0"/>
                </a:srgbClr>
              </a:clrTo>
            </a:clrChange>
          </a:blip>
          <a:srcRect/>
          <a:stretch>
            <a:fillRect/>
          </a:stretch>
        </p:blipFill>
        <p:spPr bwMode="auto">
          <a:xfrm>
            <a:off x="381000" y="457201"/>
            <a:ext cx="8458200" cy="2895600"/>
          </a:xfrm>
          <a:prstGeom prst="rect">
            <a:avLst/>
          </a:prstGeom>
          <a:noFill/>
        </p:spPr>
      </p:pic>
      <p:pic>
        <p:nvPicPr>
          <p:cNvPr id="1027"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57200" y="3733800"/>
            <a:ext cx="8229599" cy="2667000"/>
          </a:xfrm>
          <a:prstGeom prst="rect">
            <a:avLst/>
          </a:prstGeom>
          <a:noFill/>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28600" y="152400"/>
            <a:ext cx="8610600" cy="6477000"/>
          </a:xfrm>
          <a:prstGeom prst="rect">
            <a:avLst/>
          </a:prstGeom>
          <a:noFill/>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304800" y="152400"/>
            <a:ext cx="8534400" cy="6324600"/>
          </a:xfrm>
          <a:prstGeom prst="rect">
            <a:avLst/>
          </a:prstGeom>
          <a:noFill/>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304800" y="228600"/>
            <a:ext cx="8534400" cy="6400800"/>
          </a:xfrm>
          <a:prstGeom prst="rect">
            <a:avLst/>
          </a:prstGeom>
          <a:noFill/>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152400" y="152400"/>
            <a:ext cx="8686800" cy="6477000"/>
          </a:xfrm>
          <a:prstGeom prst="rect">
            <a:avLst/>
          </a:prstGeom>
          <a:noFill/>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srcRect/>
          <a:stretch>
            <a:fillRect/>
          </a:stretch>
        </p:blipFill>
        <p:spPr bwMode="auto">
          <a:xfrm>
            <a:off x="228600" y="228600"/>
            <a:ext cx="8686800" cy="6400800"/>
          </a:xfrm>
          <a:prstGeom prst="rect">
            <a:avLst/>
          </a:prstGeom>
          <a:noFill/>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a:stretch>
            <a:fillRect/>
          </a:stretch>
        </p:blipFill>
        <p:spPr bwMode="auto">
          <a:xfrm>
            <a:off x="304800" y="152400"/>
            <a:ext cx="8534400" cy="6553200"/>
          </a:xfrm>
          <a:prstGeom prst="rect">
            <a:avLst/>
          </a:prstGeom>
          <a:noFill/>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534400" cy="808038"/>
          </a:xfrm>
        </p:spPr>
        <p:style>
          <a:lnRef idx="1">
            <a:schemeClr val="accent2"/>
          </a:lnRef>
          <a:fillRef idx="2">
            <a:schemeClr val="accent2"/>
          </a:fillRef>
          <a:effectRef idx="1">
            <a:schemeClr val="accent2"/>
          </a:effectRef>
          <a:fontRef idx="minor">
            <a:schemeClr val="dk1"/>
          </a:fontRef>
        </p:style>
        <p:txBody>
          <a:bodyPr>
            <a:noAutofit/>
          </a:bodyPr>
          <a:lstStyle/>
          <a:p>
            <a:r>
              <a:rPr lang="en-US" sz="6600" dirty="0" smtClean="0">
                <a:latin typeface="Aharoni" pitchFamily="2" charset="-79"/>
                <a:cs typeface="Aharoni" pitchFamily="2" charset="-79"/>
              </a:rPr>
              <a:t/>
            </a:r>
            <a:br>
              <a:rPr lang="en-US" sz="6600" dirty="0" smtClean="0">
                <a:latin typeface="Aharoni" pitchFamily="2" charset="-79"/>
                <a:cs typeface="Aharoni" pitchFamily="2" charset="-79"/>
              </a:rPr>
            </a:br>
            <a:r>
              <a:rPr lang="en-US" sz="6600" dirty="0" smtClean="0">
                <a:latin typeface="Aharoni" pitchFamily="2" charset="-79"/>
                <a:cs typeface="Aharoni" pitchFamily="2" charset="-79"/>
              </a:rPr>
              <a:t>Testimony</a:t>
            </a:r>
            <a:br>
              <a:rPr lang="en-US" sz="6600" dirty="0" smtClean="0">
                <a:latin typeface="Aharoni" pitchFamily="2" charset="-79"/>
                <a:cs typeface="Aharoni" pitchFamily="2" charset="-79"/>
              </a:rPr>
            </a:br>
            <a:endParaRPr lang="en-US" sz="6600" dirty="0">
              <a:latin typeface="Aharoni" pitchFamily="2" charset="-79"/>
              <a:cs typeface="Aharoni" pitchFamily="2" charset="-79"/>
            </a:endParaRPr>
          </a:p>
        </p:txBody>
      </p:sp>
      <p:pic>
        <p:nvPicPr>
          <p:cNvPr id="8199" name="Picture 7"/>
          <p:cNvPicPr>
            <a:picLocks noChangeAspect="1" noChangeArrowheads="1"/>
          </p:cNvPicPr>
          <p:nvPr/>
        </p:nvPicPr>
        <p:blipFill>
          <a:blip r:embed="rId3" cstate="print"/>
          <a:srcRect/>
          <a:stretch>
            <a:fillRect/>
          </a:stretch>
        </p:blipFill>
        <p:spPr bwMode="auto">
          <a:xfrm>
            <a:off x="381000" y="1143000"/>
            <a:ext cx="8213725" cy="5486400"/>
          </a:xfrm>
          <a:prstGeom prst="rect">
            <a:avLst/>
          </a:prstGeom>
          <a:noFill/>
        </p:spPr>
      </p:pic>
      <p:sp>
        <p:nvSpPr>
          <p:cNvPr id="8200" name="Rectangle 8"/>
          <p:cNvSpPr>
            <a:spLocks noChangeArrowheads="1"/>
          </p:cNvSpPr>
          <p:nvPr/>
        </p:nvSpPr>
        <p:spPr bwMode="auto">
          <a:xfrm>
            <a:off x="2590800" y="-117810"/>
            <a:ext cx="6553200" cy="57861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752850" algn="l"/>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3752850" algn="l"/>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3752850" algn="l"/>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3752850" algn="l"/>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3752850" algn="l"/>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3752850" algn="l"/>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3752850" algn="l"/>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3752850" algn="l"/>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3752850" algn="l"/>
              </a:tabLst>
            </a:pPr>
            <a:r>
              <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rPr>
              <a:t>“Now it turns out you don’t even need a golf ball to play a round of golf. With the OptiShot Golf Simulator, you don’t need a golf course, either, yet still play year-round</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752850" algn="l"/>
              </a:tabLst>
            </a:pPr>
            <a:r>
              <a:rPr kumimoji="0" lang="en-US" sz="1400" b="0" i="1" u="none" strike="noStrike" cap="none" normalizeH="0" baseline="0" dirty="0" smtClean="0">
                <a:ln>
                  <a:noFill/>
                </a:ln>
                <a:solidFill>
                  <a:srgbClr val="6F6F6F"/>
                </a:solidFill>
                <a:effectLst/>
                <a:latin typeface="Arial" pitchFamily="34" charset="0"/>
                <a:ea typeface="Calibri" pitchFamily="34" charset="0"/>
                <a:cs typeface="Arial" pitchFamily="34" charset="0"/>
              </a:rPr>
              <a:t>— in your living room, your office or your garage.”</a:t>
            </a:r>
            <a:r>
              <a:rPr kumimoji="0" lang="en-US" sz="1400" b="1" i="1" u="none" strike="noStrike" cap="none" normalizeH="0" baseline="0" dirty="0" smtClean="0">
                <a:ln>
                  <a:noFill/>
                </a:ln>
                <a:solidFill>
                  <a:srgbClr val="555555"/>
                </a:solidFill>
                <a:effectLst/>
                <a:latin typeface="Arial" pitchFamily="34" charset="0"/>
                <a:ea typeface="Calibri" pitchFamily="34" charset="0"/>
                <a:cs typeface="Arial" pitchFamily="34" charset="0"/>
              </a:rPr>
              <a:t>USA Today</a:t>
            </a:r>
          </a:p>
          <a:p>
            <a:pPr marL="0" marR="0" lvl="0" indent="0" algn="l" defTabSz="914400" rtl="0" eaLnBrk="0" fontAlgn="base" latinLnBrk="0" hangingPunct="0">
              <a:lnSpc>
                <a:spcPct val="100000"/>
              </a:lnSpc>
              <a:spcBef>
                <a:spcPct val="0"/>
              </a:spcBef>
              <a:spcAft>
                <a:spcPct val="0"/>
              </a:spcAft>
              <a:buClrTx/>
              <a:buSzTx/>
              <a:buFontTx/>
              <a:buNone/>
              <a:tabLst>
                <a:tab pos="3752850" algn="l"/>
              </a:tabLst>
            </a:pPr>
            <a:endParaRPr lang="en-US" sz="1400" b="1" i="1" dirty="0" smtClean="0">
              <a:solidFill>
                <a:srgbClr val="555555"/>
              </a:solidFill>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752850" algn="l"/>
              </a:tabLst>
            </a:pPr>
            <a:endParaRPr kumimoji="0" lang="en-US" sz="1400" b="1" i="1" u="none" strike="noStrike" cap="none" normalizeH="0" baseline="0" dirty="0" smtClean="0">
              <a:ln>
                <a:noFill/>
              </a:ln>
              <a:solidFill>
                <a:srgbClr val="555555"/>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752850" algn="l"/>
              </a:tabLst>
            </a:pP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752850" algn="l"/>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752850" algn="l"/>
              </a:tabLst>
            </a:pPr>
            <a:r>
              <a:rPr kumimoji="0" lang="en-US" sz="1400" b="0" i="1" u="none" strike="noStrike" cap="none" normalizeH="0" baseline="0" dirty="0" smtClean="0">
                <a:ln>
                  <a:noFill/>
                </a:ln>
                <a:solidFill>
                  <a:srgbClr val="6F6F6F"/>
                </a:solidFill>
                <a:effectLst/>
                <a:latin typeface="Arial" pitchFamily="34" charset="0"/>
                <a:ea typeface="Calibri" pitchFamily="34" charset="0"/>
                <a:cs typeface="Arial" pitchFamily="34" charset="0"/>
              </a:rPr>
              <a:t>“This new at-home simulator by OptiShot Golf means players can use their own clubs to take on their friends or test themselves on replicas of major championship venues and other world-famous courses.”</a:t>
            </a:r>
            <a:r>
              <a:rPr kumimoji="0" lang="en-US" sz="1400" b="1" i="1" u="none" strike="noStrike" cap="none" normalizeH="0" baseline="0" dirty="0" smtClean="0">
                <a:ln>
                  <a:noFill/>
                </a:ln>
                <a:solidFill>
                  <a:srgbClr val="555555"/>
                </a:solidFill>
                <a:effectLst/>
                <a:latin typeface="Arial" pitchFamily="34" charset="0"/>
                <a:ea typeface="Calibri" pitchFamily="34" charset="0"/>
                <a:cs typeface="Arial" pitchFamily="34" charset="0"/>
              </a:rPr>
              <a:t>CNN</a:t>
            </a:r>
            <a:endParaRPr kumimoji="0" lang="en-US" sz="1400" b="1" i="1" u="none" strike="noStrike" cap="none" normalizeH="0" baseline="0" dirty="0" smtClean="0">
              <a:ln>
                <a:noFill/>
              </a:ln>
              <a:solidFill>
                <a:srgbClr val="555555"/>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752850" algn="l"/>
              </a:tabLst>
            </a:pPr>
            <a:endParaRPr lang="en-US" sz="1400" b="1" i="1" dirty="0" smtClean="0">
              <a:solidFill>
                <a:srgbClr val="555555"/>
              </a:solidFill>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752850" algn="l"/>
              </a:tabLst>
            </a:pPr>
            <a:endParaRPr kumimoji="0" lang="en-US" sz="1400" b="1" i="1" u="none" strike="noStrike" cap="none" normalizeH="0" baseline="0" dirty="0" smtClean="0">
              <a:ln>
                <a:noFill/>
              </a:ln>
              <a:solidFill>
                <a:srgbClr val="555555"/>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752850" algn="l"/>
              </a:tabLst>
            </a:pPr>
            <a:endParaRPr lang="en-US" sz="1400" b="1" i="1" dirty="0" smtClean="0">
              <a:solidFill>
                <a:srgbClr val="555555"/>
              </a:solidFill>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752850" algn="l"/>
              </a:tabLst>
            </a:pPr>
            <a:endParaRPr kumimoji="0" lang="en-US" sz="1400" b="1" i="1" u="none" strike="noStrike" cap="none" normalizeH="0" baseline="0" dirty="0" smtClean="0">
              <a:ln>
                <a:noFill/>
              </a:ln>
              <a:solidFill>
                <a:srgbClr val="555555"/>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752850" algn="l"/>
              </a:tabLst>
            </a:pPr>
            <a:endParaRPr lang="en-US" sz="1400" b="1" i="1" dirty="0" smtClean="0">
              <a:solidFill>
                <a:srgbClr val="555555"/>
              </a:solidFill>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752850" algn="l"/>
              </a:tabLst>
            </a:pPr>
            <a:r>
              <a:rPr kumimoji="0" lang="en-US" sz="1400" b="0" i="1" u="none" strike="noStrike" cap="none" normalizeH="0" baseline="0" dirty="0" smtClean="0">
                <a:ln>
                  <a:noFill/>
                </a:ln>
                <a:solidFill>
                  <a:srgbClr val="6F6F6F"/>
                </a:solidFill>
                <a:effectLst/>
                <a:latin typeface="Arial" pitchFamily="34" charset="0"/>
                <a:ea typeface="Calibri" pitchFamily="34" charset="0"/>
                <a:cs typeface="Arial" pitchFamily="34" charset="0"/>
              </a:rPr>
              <a:t>“What OptiShot Golf is doing for golf is what Apple did for the personal computer. It has taken the dollar and performance mystique out of simulator technology and made it so affordable that practically anyone who plays golf can buy a set.”</a:t>
            </a:r>
            <a:r>
              <a:rPr kumimoji="0" lang="en-US" sz="1400" b="1" i="1" u="none" strike="noStrike" cap="none" normalizeH="0" baseline="0" dirty="0" smtClean="0">
                <a:ln>
                  <a:noFill/>
                </a:ln>
                <a:solidFill>
                  <a:srgbClr val="555555"/>
                </a:solidFill>
                <a:effectLst/>
                <a:latin typeface="Arial" pitchFamily="34" charset="0"/>
                <a:ea typeface="Calibri" pitchFamily="34" charset="0"/>
                <a:cs typeface="Arial" pitchFamily="34" charset="0"/>
              </a:rPr>
              <a:t>Asian Golf Monthly</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dissolve/>
    <p:sndAc>
      <p:stSnd>
        <p:snd r:embed="rId2" name="breeze.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PLAYMODE1"/>
          <p:cNvPicPr>
            <a:picLocks noChangeAspect="1" noChangeArrowheads="1"/>
          </p:cNvPicPr>
          <p:nvPr/>
        </p:nvPicPr>
        <p:blipFill>
          <a:blip r:embed="rId3" cstate="print"/>
          <a:srcRect/>
          <a:stretch>
            <a:fillRect/>
          </a:stretch>
        </p:blipFill>
        <p:spPr bwMode="auto">
          <a:xfrm>
            <a:off x="457200" y="228600"/>
            <a:ext cx="8201025" cy="6477000"/>
          </a:xfrm>
          <a:prstGeom prst="rect">
            <a:avLst/>
          </a:prstGeom>
          <a:noFill/>
          <a:ln w="9525">
            <a:noFill/>
            <a:miter lim="800000"/>
            <a:headEnd/>
            <a:tailEnd/>
          </a:ln>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tRUEsIMULATION"/>
          <p:cNvPicPr>
            <a:picLocks noChangeAspect="1" noChangeArrowheads="1"/>
          </p:cNvPicPr>
          <p:nvPr/>
        </p:nvPicPr>
        <p:blipFill>
          <a:blip r:embed="rId3" cstate="print"/>
          <a:srcRect/>
          <a:stretch>
            <a:fillRect/>
          </a:stretch>
        </p:blipFill>
        <p:spPr bwMode="auto">
          <a:xfrm>
            <a:off x="228600" y="152400"/>
            <a:ext cx="8610600" cy="6477000"/>
          </a:xfrm>
          <a:prstGeom prst="rect">
            <a:avLst/>
          </a:prstGeom>
          <a:noFill/>
          <a:ln w="9525">
            <a:noFill/>
            <a:miter lim="800000"/>
            <a:headEnd/>
            <a:tailEnd/>
          </a:ln>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FEATURES"/>
          <p:cNvPicPr>
            <a:picLocks noChangeAspect="1" noChangeArrowheads="1"/>
          </p:cNvPicPr>
          <p:nvPr/>
        </p:nvPicPr>
        <p:blipFill>
          <a:blip r:embed="rId3" cstate="print"/>
          <a:srcRect/>
          <a:stretch>
            <a:fillRect/>
          </a:stretch>
        </p:blipFill>
        <p:spPr bwMode="auto">
          <a:xfrm>
            <a:off x="152400" y="152400"/>
            <a:ext cx="8763000" cy="6553200"/>
          </a:xfrm>
          <a:prstGeom prst="rect">
            <a:avLst/>
          </a:prstGeom>
          <a:noFill/>
          <a:ln w="9525">
            <a:noFill/>
            <a:miter lim="800000"/>
            <a:headEnd/>
            <a:tailEnd/>
          </a:ln>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style>
          <a:lnRef idx="1">
            <a:schemeClr val="accent2"/>
          </a:lnRef>
          <a:fillRef idx="2">
            <a:schemeClr val="accent2"/>
          </a:fillRef>
          <a:effectRef idx="1">
            <a:schemeClr val="accent2"/>
          </a:effectRef>
          <a:fontRef idx="minor">
            <a:schemeClr val="dk1"/>
          </a:fontRef>
        </p:style>
        <p:txBody>
          <a:bodyPr>
            <a:noAutofit/>
          </a:bodyPr>
          <a:lstStyle/>
          <a:p>
            <a:r>
              <a:rPr lang="en-US" sz="6000" dirty="0" smtClean="0">
                <a:latin typeface="Aharoni" pitchFamily="2" charset="-79"/>
                <a:cs typeface="Aharoni" pitchFamily="2" charset="-79"/>
              </a:rPr>
              <a:t>  </a:t>
            </a:r>
            <a:br>
              <a:rPr lang="en-US" sz="6000" dirty="0" smtClean="0">
                <a:latin typeface="Aharoni" pitchFamily="2" charset="-79"/>
                <a:cs typeface="Aharoni" pitchFamily="2" charset="-79"/>
              </a:rPr>
            </a:br>
            <a:r>
              <a:rPr lang="en-US" sz="6000" dirty="0" smtClean="0">
                <a:latin typeface="Aharoni" pitchFamily="2" charset="-79"/>
                <a:cs typeface="Aharoni" pitchFamily="2" charset="-79"/>
              </a:rPr>
              <a:t>Testimony</a:t>
            </a:r>
            <a:br>
              <a:rPr lang="en-US" sz="6000" dirty="0" smtClean="0">
                <a:latin typeface="Aharoni" pitchFamily="2" charset="-79"/>
                <a:cs typeface="Aharoni" pitchFamily="2" charset="-79"/>
              </a:rPr>
            </a:br>
            <a:endParaRPr lang="en-US" sz="6000" dirty="0">
              <a:latin typeface="Aharoni" pitchFamily="2" charset="-79"/>
              <a:cs typeface="Aharoni" pitchFamily="2" charset="-79"/>
            </a:endParaRPr>
          </a:p>
        </p:txBody>
      </p:sp>
      <p:pic>
        <p:nvPicPr>
          <p:cNvPr id="26627" name="Picture 3"/>
          <p:cNvPicPr>
            <a:picLocks noChangeAspect="1" noChangeArrowheads="1"/>
          </p:cNvPicPr>
          <p:nvPr/>
        </p:nvPicPr>
        <p:blipFill>
          <a:blip r:embed="rId3" cstate="print"/>
          <a:srcRect/>
          <a:stretch>
            <a:fillRect/>
          </a:stretch>
        </p:blipFill>
        <p:spPr bwMode="auto">
          <a:xfrm>
            <a:off x="257175" y="1292225"/>
            <a:ext cx="2600325" cy="817563"/>
          </a:xfrm>
          <a:prstGeom prst="rect">
            <a:avLst/>
          </a:prstGeom>
          <a:noFill/>
        </p:spPr>
      </p:pic>
      <p:sp>
        <p:nvSpPr>
          <p:cNvPr id="26628" name="Rectangle 4"/>
          <p:cNvSpPr>
            <a:spLocks noChangeArrowheads="1"/>
          </p:cNvSpPr>
          <p:nvPr/>
        </p:nvSpPr>
        <p:spPr bwMode="auto">
          <a:xfrm>
            <a:off x="3200400" y="1371600"/>
            <a:ext cx="54864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dirty="0" smtClean="0">
                <a:ln>
                  <a:noFill/>
                </a:ln>
                <a:solidFill>
                  <a:srgbClr val="6F6F6F"/>
                </a:solidFill>
                <a:effectLst/>
                <a:latin typeface="Arial" pitchFamily="34" charset="0"/>
                <a:ea typeface="Calibri" pitchFamily="34" charset="0"/>
                <a:cs typeface="Arial" pitchFamily="34" charset="0"/>
              </a:rPr>
              <a:t>“OptiShot Golf Simulator is a great in-home simulation alternative to the multi-thousand-dollar setups.”</a:t>
            </a:r>
            <a:r>
              <a:rPr kumimoji="0" lang="en-US" sz="1400" b="1" i="1" u="none" strike="noStrike" cap="none" normalizeH="0" baseline="0" dirty="0" smtClean="0">
                <a:ln>
                  <a:noFill/>
                </a:ln>
                <a:solidFill>
                  <a:srgbClr val="555555"/>
                </a:solidFill>
                <a:effectLst/>
                <a:latin typeface="Arial" pitchFamily="34" charset="0"/>
                <a:ea typeface="Calibri" pitchFamily="34" charset="0"/>
                <a:cs typeface="Arial" pitchFamily="34" charset="0"/>
              </a:rPr>
              <a:t>CBSSports.com</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6629" name="Picture 5"/>
          <p:cNvPicPr>
            <a:picLocks noChangeAspect="1" noChangeArrowheads="1"/>
          </p:cNvPicPr>
          <p:nvPr/>
        </p:nvPicPr>
        <p:blipFill>
          <a:blip r:embed="rId4" cstate="print"/>
          <a:srcRect/>
          <a:stretch>
            <a:fillRect/>
          </a:stretch>
        </p:blipFill>
        <p:spPr bwMode="auto">
          <a:xfrm>
            <a:off x="228600" y="2281238"/>
            <a:ext cx="8915400" cy="2671762"/>
          </a:xfrm>
          <a:prstGeom prst="rect">
            <a:avLst/>
          </a:prstGeom>
          <a:noFill/>
        </p:spPr>
      </p:pic>
      <p:sp>
        <p:nvSpPr>
          <p:cNvPr id="26630" name="Rectangle 6"/>
          <p:cNvSpPr>
            <a:spLocks noChangeArrowheads="1"/>
          </p:cNvSpPr>
          <p:nvPr/>
        </p:nvSpPr>
        <p:spPr bwMode="auto">
          <a:xfrm>
            <a:off x="3124200" y="2517145"/>
            <a:ext cx="58674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dirty="0" smtClean="0">
                <a:ln>
                  <a:noFill/>
                </a:ln>
                <a:solidFill>
                  <a:srgbClr val="6F6F6F"/>
                </a:solidFill>
                <a:effectLst/>
                <a:latin typeface="Arial" pitchFamily="34" charset="0"/>
                <a:ea typeface="Calibri" pitchFamily="34" charset="0"/>
                <a:cs typeface="Arial" pitchFamily="34" charset="0"/>
              </a:rPr>
              <a:t>“OptiShot Golf Simulator can improve your swing with the added benefit of providing a fun version of indoor golf.”</a:t>
            </a:r>
            <a:r>
              <a:rPr kumimoji="0" lang="en-US" sz="1400" b="1" i="1" u="none" strike="noStrike" cap="none" normalizeH="0" baseline="0" dirty="0" smtClean="0">
                <a:ln>
                  <a:noFill/>
                </a:ln>
                <a:solidFill>
                  <a:srgbClr val="555555"/>
                </a:solidFill>
                <a:effectLst/>
                <a:latin typeface="Arial" pitchFamily="34" charset="0"/>
                <a:ea typeface="Calibri" pitchFamily="34" charset="0"/>
                <a:cs typeface="Arial" pitchFamily="34" charset="0"/>
              </a:rPr>
              <a:t>Golf Digest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6631" name="Picture 7"/>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04800" y="3505200"/>
            <a:ext cx="2601913" cy="1544638"/>
          </a:xfrm>
          <a:prstGeom prst="rect">
            <a:avLst/>
          </a:prstGeom>
          <a:noFill/>
        </p:spPr>
      </p:pic>
      <p:sp>
        <p:nvSpPr>
          <p:cNvPr id="26632" name="Rectangle 8"/>
          <p:cNvSpPr>
            <a:spLocks noChangeArrowheads="1"/>
          </p:cNvSpPr>
          <p:nvPr/>
        </p:nvSpPr>
        <p:spPr bwMode="auto">
          <a:xfrm>
            <a:off x="3048000" y="3844007"/>
            <a:ext cx="5791200"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dirty="0" smtClean="0">
                <a:ln>
                  <a:noFill/>
                </a:ln>
                <a:solidFill>
                  <a:srgbClr val="6F6F6F"/>
                </a:solidFill>
                <a:effectLst/>
                <a:latin typeface="Arial" pitchFamily="34" charset="0"/>
                <a:ea typeface="Calibri" pitchFamily="34" charset="0"/>
                <a:cs typeface="Arial" pitchFamily="34" charset="0"/>
              </a:rPr>
              <a:t>“The OptiShot Golf Simulator offers simulated golf that you can play inside your house on some of the greatest golf courses in the world.”</a:t>
            </a:r>
            <a:r>
              <a:rPr kumimoji="0" lang="en-US" sz="1400" b="1" i="1" u="none" strike="noStrike" cap="none" normalizeH="0" baseline="0" dirty="0" smtClean="0">
                <a:ln>
                  <a:noFill/>
                </a:ln>
                <a:solidFill>
                  <a:srgbClr val="555555"/>
                </a:solidFill>
                <a:effectLst/>
                <a:latin typeface="Arial" pitchFamily="34" charset="0"/>
                <a:ea typeface="Calibri" pitchFamily="34" charset="0"/>
                <a:cs typeface="Arial" pitchFamily="34" charset="0"/>
              </a:rPr>
              <a:t>Golf Channel</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6633" name="Picture 9"/>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381000" y="5181600"/>
            <a:ext cx="2601913" cy="1093788"/>
          </a:xfrm>
          <a:prstGeom prst="rect">
            <a:avLst/>
          </a:prstGeom>
          <a:noFill/>
        </p:spPr>
      </p:pic>
      <p:sp>
        <p:nvSpPr>
          <p:cNvPr id="26637" name="Rectangle 13"/>
          <p:cNvSpPr>
            <a:spLocks noChangeArrowheads="1"/>
          </p:cNvSpPr>
          <p:nvPr/>
        </p:nvSpPr>
        <p:spPr bwMode="auto">
          <a:xfrm>
            <a:off x="0" y="-6307245"/>
            <a:ext cx="13216353" cy="13071734"/>
          </a:xfrm>
          <a:prstGeom prst="rect">
            <a:avLst/>
          </a:prstGeom>
          <a:noFill/>
          <a:ln w="9525">
            <a:noFill/>
            <a:miter lim="800000"/>
            <a:headEnd/>
            <a:tailEnd/>
          </a:ln>
          <a:effectLst/>
        </p:spPr>
        <p:txBody>
          <a:bodyPr vert="horz" wrap="none" lIns="3186696" tIns="157113" rIns="4138896" bIns="199962"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300" i="1" dirty="0" smtClean="0">
              <a:solidFill>
                <a:srgbClr val="6F6F6F"/>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rPr>
              <a:t>“OptiShot Golf’s at-home simulator stands out in three ways: it’s fun, it’s useful </a:t>
            </a:r>
          </a:p>
          <a:p>
            <a:pPr marL="0" marR="0" lvl="0" indent="0" algn="l" defTabSz="914400" rtl="0" eaLnBrk="1" fontAlgn="base" latinLnBrk="0" hangingPunct="1">
              <a:lnSpc>
                <a:spcPct val="100000"/>
              </a:lnSpc>
              <a:spcBef>
                <a:spcPct val="0"/>
              </a:spcBef>
              <a:spcAft>
                <a:spcPct val="0"/>
              </a:spcAft>
              <a:buClrTx/>
              <a:buSzTx/>
              <a:buFontTx/>
              <a:buNone/>
              <a:tabLst/>
            </a:pPr>
            <a:r>
              <a:rPr lang="en-US" sz="1300" i="1" dirty="0" smtClean="0">
                <a:solidFill>
                  <a:srgbClr val="6F6F6F"/>
                </a:solidFill>
                <a:latin typeface="Arial" pitchFamily="34" charset="0"/>
                <a:ea typeface="Calibri" pitchFamily="34" charset="0"/>
                <a:cs typeface="Arial" pitchFamily="34" charset="0"/>
              </a:rPr>
              <a:t> </a:t>
            </a:r>
            <a:r>
              <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rPr>
              <a:t>and it’s simple to use. All you need is a computer, your clubs and high </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dirty="0" smtClean="0">
                <a:ln>
                  <a:noFill/>
                </a:ln>
                <a:solidFill>
                  <a:srgbClr val="6F6F6F"/>
                </a:solidFill>
                <a:effectLst/>
                <a:latin typeface="Arial" pitchFamily="34" charset="0"/>
                <a:ea typeface="Calibri" pitchFamily="34" charset="0"/>
                <a:cs typeface="Arial" pitchFamily="34" charset="0"/>
              </a:rPr>
              <a:t>ceilings.”</a:t>
            </a:r>
            <a:r>
              <a:rPr kumimoji="0" lang="en-US" sz="1400" b="1" i="1" u="none" strike="noStrike" cap="none" normalizeH="0" baseline="0" dirty="0" smtClean="0">
                <a:ln>
                  <a:noFill/>
                </a:ln>
                <a:solidFill>
                  <a:srgbClr val="555555"/>
                </a:solidFill>
                <a:effectLst/>
                <a:latin typeface="Arial" pitchFamily="34" charset="0"/>
                <a:ea typeface="Calibri" pitchFamily="34" charset="0"/>
                <a:cs typeface="Arial" pitchFamily="34" charset="0"/>
              </a:rPr>
              <a:t>GOLF Magazine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1" u="none" strike="noStrike" cap="none" normalizeH="0" baseline="0" dirty="0" smtClean="0">
                <a:ln>
                  <a:noFill/>
                </a:ln>
                <a:solidFill>
                  <a:srgbClr val="555555"/>
                </a:solidFill>
                <a:effectLst/>
                <a:latin typeface="Arial" pitchFamily="34" charset="0"/>
                <a:ea typeface="Calibri" pitchFamily="34" charset="0"/>
                <a:cs typeface="Arial" pitchFamily="34" charset="0"/>
              </a:rPr>
              <a:t/>
            </a:r>
            <a:br>
              <a:rPr kumimoji="0" lang="en-US" sz="1400" b="1" i="1" u="none" strike="noStrike" cap="none" normalizeH="0" baseline="0" dirty="0" smtClean="0">
                <a:ln>
                  <a:noFill/>
                </a:ln>
                <a:solidFill>
                  <a:srgbClr val="555555"/>
                </a:solidFill>
                <a:effectLst/>
                <a:latin typeface="Arial" pitchFamily="34" charset="0"/>
                <a:ea typeface="Calibri" pitchFamily="34" charset="0"/>
                <a:cs typeface="Arial" pitchFamily="34"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dissolve/>
    <p:sndAc>
      <p:stSnd>
        <p:snd r:embed="rId2" name="breeze.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style>
          <a:lnRef idx="1">
            <a:schemeClr val="accent2"/>
          </a:lnRef>
          <a:fillRef idx="2">
            <a:schemeClr val="accent2"/>
          </a:fillRef>
          <a:effectRef idx="1">
            <a:schemeClr val="accent2"/>
          </a:effectRef>
          <a:fontRef idx="minor">
            <a:schemeClr val="dk1"/>
          </a:fontRef>
        </p:style>
        <p:txBody>
          <a:bodyPr>
            <a:noAutofit/>
          </a:bodyPr>
          <a:lstStyle/>
          <a:p>
            <a:r>
              <a:rPr lang="en-US" sz="6000" dirty="0" smtClean="0">
                <a:latin typeface="Aharoni" pitchFamily="2" charset="-79"/>
                <a:cs typeface="Aharoni" pitchFamily="2" charset="-79"/>
              </a:rPr>
              <a:t>  </a:t>
            </a:r>
            <a:br>
              <a:rPr lang="en-US" sz="6000" dirty="0" smtClean="0">
                <a:latin typeface="Aharoni" pitchFamily="2" charset="-79"/>
                <a:cs typeface="Aharoni" pitchFamily="2" charset="-79"/>
              </a:rPr>
            </a:br>
            <a:r>
              <a:rPr lang="en-US" sz="6000" dirty="0" smtClean="0">
                <a:latin typeface="Aharoni" pitchFamily="2" charset="-79"/>
                <a:cs typeface="Aharoni" pitchFamily="2" charset="-79"/>
              </a:rPr>
              <a:t>Testimony</a:t>
            </a:r>
            <a:br>
              <a:rPr lang="en-US" sz="6000" dirty="0" smtClean="0">
                <a:latin typeface="Aharoni" pitchFamily="2" charset="-79"/>
                <a:cs typeface="Aharoni" pitchFamily="2" charset="-79"/>
              </a:rPr>
            </a:br>
            <a:endParaRPr lang="en-US" sz="6000" dirty="0">
              <a:latin typeface="Aharoni" pitchFamily="2" charset="-79"/>
              <a:cs typeface="Aharoni" pitchFamily="2" charset="-79"/>
            </a:endParaRPr>
          </a:p>
        </p:txBody>
      </p:sp>
      <p:pic>
        <p:nvPicPr>
          <p:cNvPr id="31746" name="Picture 2"/>
          <p:cNvPicPr>
            <a:picLocks noGrp="1" noChangeAspect="1" noChangeArrowheads="1"/>
          </p:cNvPicPr>
          <p:nvPr>
            <p:ph idx="1"/>
          </p:nvPr>
        </p:nvPicPr>
        <p:blipFill>
          <a:blip r:embed="rId3" cstate="print"/>
          <a:srcRect/>
          <a:stretch>
            <a:fillRect/>
          </a:stretch>
        </p:blipFill>
        <p:spPr bwMode="auto">
          <a:xfrm>
            <a:off x="304800" y="1600200"/>
            <a:ext cx="8229600" cy="4390312"/>
          </a:xfrm>
          <a:prstGeom prst="rect">
            <a:avLst/>
          </a:prstGeom>
          <a:noFill/>
        </p:spPr>
      </p:pic>
      <p:pic>
        <p:nvPicPr>
          <p:cNvPr id="31748" name="Picture 4"/>
          <p:cNvPicPr>
            <a:picLocks noChangeAspect="1" noChangeArrowheads="1"/>
          </p:cNvPicPr>
          <p:nvPr/>
        </p:nvPicPr>
        <p:blipFill>
          <a:blip r:embed="rId4" cstate="print">
            <a:clrChange>
              <a:clrFrom>
                <a:srgbClr val="000000"/>
              </a:clrFrom>
              <a:clrTo>
                <a:srgbClr val="000000">
                  <a:alpha val="0"/>
                </a:srgbClr>
              </a:clrTo>
            </a:clrChange>
          </a:blip>
          <a:srcRect/>
          <a:stretch>
            <a:fillRect/>
          </a:stretch>
        </p:blipFill>
        <p:spPr bwMode="auto">
          <a:xfrm>
            <a:off x="-2578100" y="1717675"/>
            <a:ext cx="2573337" cy="1049338"/>
          </a:xfrm>
          <a:prstGeom prst="rect">
            <a:avLst/>
          </a:prstGeom>
          <a:noFill/>
        </p:spPr>
      </p:pic>
      <p:sp>
        <p:nvSpPr>
          <p:cNvPr id="31749" name="Rectangle 5"/>
          <p:cNvSpPr>
            <a:spLocks noChangeArrowheads="1"/>
          </p:cNvSpPr>
          <p:nvPr/>
        </p:nvSpPr>
        <p:spPr bwMode="auto">
          <a:xfrm>
            <a:off x="2819400" y="1600200"/>
            <a:ext cx="6019800" cy="118494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1" u="none" strike="noStrike" cap="none" normalizeH="0" baseline="0" dirty="0" smtClean="0">
                <a:ln>
                  <a:noFill/>
                </a:ln>
                <a:solidFill>
                  <a:srgbClr val="6F6F6F"/>
                </a:solidFill>
                <a:effectLst/>
                <a:latin typeface="Arial" pitchFamily="34" charset="0"/>
                <a:ea typeface="Calibri" pitchFamily="34" charset="0"/>
                <a:cs typeface="Arial" pitchFamily="34" charset="0"/>
              </a:rPr>
              <a:t>“The OptiShot Golf Simulator features a practice range and 12 courses. If a player wants to go and hit balls on the range all day long, they can; and if they get sick of that, they can pick out a course and go hit 130-yard shots from</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dirty="0" smtClean="0">
                <a:ln>
                  <a:noFill/>
                </a:ln>
                <a:solidFill>
                  <a:srgbClr val="6F6F6F"/>
                </a:solidFill>
                <a:effectLst/>
                <a:latin typeface="Arial" pitchFamily="34" charset="0"/>
                <a:ea typeface="Calibri" pitchFamily="34" charset="0"/>
                <a:cs typeface="Arial" pitchFamily="34" charset="0"/>
              </a:rPr>
              <a:t>anywhere.”</a:t>
            </a:r>
            <a:r>
              <a:rPr kumimoji="0" lang="en-US" sz="1400" b="1" i="1" u="none" strike="noStrike" cap="none" normalizeH="0" baseline="0" dirty="0" smtClean="0">
                <a:ln>
                  <a:noFill/>
                </a:ln>
                <a:solidFill>
                  <a:srgbClr val="555555"/>
                </a:solidFill>
                <a:effectLst/>
                <a:latin typeface="Arial" pitchFamily="34" charset="0"/>
                <a:ea typeface="Calibri" pitchFamily="34" charset="0"/>
                <a:cs typeface="Arial" pitchFamily="34" charset="0"/>
              </a:rPr>
              <a:t>Golfweek.com</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1750" name="Rectangle 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1751" name="Picture 7"/>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04800" y="3581400"/>
            <a:ext cx="2573338" cy="1047750"/>
          </a:xfrm>
          <a:prstGeom prst="rect">
            <a:avLst/>
          </a:prstGeom>
          <a:noFill/>
        </p:spPr>
      </p:pic>
      <p:sp>
        <p:nvSpPr>
          <p:cNvPr id="31752" name="Rectangle 8"/>
          <p:cNvSpPr>
            <a:spLocks noChangeArrowheads="1"/>
          </p:cNvSpPr>
          <p:nvPr/>
        </p:nvSpPr>
        <p:spPr bwMode="auto">
          <a:xfrm>
            <a:off x="304800" y="3420968"/>
            <a:ext cx="8610600" cy="2420772"/>
          </a:xfrm>
          <a:prstGeom prst="rect">
            <a:avLst/>
          </a:prstGeom>
          <a:noFill/>
          <a:ln w="9525">
            <a:noFill/>
            <a:miter lim="800000"/>
            <a:headEnd/>
            <a:tailEnd/>
          </a:ln>
          <a:effectLst/>
        </p:spPr>
        <p:txBody>
          <a:bodyPr vert="horz" wrap="square" lIns="2881992" tIns="355488" rIns="596712" bIns="914112"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dirty="0" smtClean="0">
                <a:ln>
                  <a:noFill/>
                </a:ln>
                <a:solidFill>
                  <a:srgbClr val="6F6F6F"/>
                </a:solidFill>
                <a:effectLst/>
                <a:latin typeface="Arial" pitchFamily="34" charset="0"/>
                <a:ea typeface="Calibri" pitchFamily="34" charset="0"/>
                <a:cs typeface="Arial" pitchFamily="34" charset="0"/>
              </a:rPr>
              <a:t>“The OptiShot Golf Simulator has me halfwishing I had a house in the suburbs with a spacious rumpus room so I could hit the links all winter long.”</a:t>
            </a:r>
            <a:r>
              <a:rPr kumimoji="0" lang="en-US" sz="1400" b="1" i="1" u="none" strike="noStrike" cap="none" normalizeH="0" baseline="0" dirty="0" smtClean="0">
                <a:ln>
                  <a:noFill/>
                </a:ln>
                <a:solidFill>
                  <a:srgbClr val="555555"/>
                </a:solidFill>
                <a:effectLst/>
                <a:latin typeface="Arial" pitchFamily="34" charset="0"/>
                <a:ea typeface="Calibri" pitchFamily="34" charset="0"/>
                <a:cs typeface="Arial" pitchFamily="34" charset="0"/>
              </a:rPr>
              <a:t>Time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1" u="none" strike="noStrike" cap="none" normalizeH="0" baseline="0" dirty="0" smtClean="0">
                <a:ln>
                  <a:noFill/>
                </a:ln>
                <a:solidFill>
                  <a:srgbClr val="555555"/>
                </a:solidFill>
                <a:effectLst/>
                <a:latin typeface="Arial" pitchFamily="34" charset="0"/>
                <a:ea typeface="Calibri" pitchFamily="34" charset="0"/>
                <a:cs typeface="Arial" pitchFamily="34" charset="0"/>
              </a:rPr>
              <a:t/>
            </a:r>
            <a:br>
              <a:rPr kumimoji="0" lang="en-US" sz="1400" b="1" i="1" u="none" strike="noStrike" cap="none" normalizeH="0" baseline="0" dirty="0" smtClean="0">
                <a:ln>
                  <a:noFill/>
                </a:ln>
                <a:solidFill>
                  <a:srgbClr val="555555"/>
                </a:solidFill>
                <a:effectLst/>
                <a:latin typeface="Arial" pitchFamily="34" charset="0"/>
                <a:ea typeface="Calibri" pitchFamily="34" charset="0"/>
                <a:cs typeface="Arial" pitchFamily="34"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dissolve/>
    <p:sndAc>
      <p:stSnd>
        <p:snd r:embed="rId2" name="breeze.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6000" dirty="0" smtClean="0">
                <a:latin typeface="Aharoni" pitchFamily="2" charset="-79"/>
                <a:ea typeface="Calibri"/>
                <a:cs typeface="Aharoni" pitchFamily="2" charset="-79"/>
              </a:rPr>
              <a:t>   Golf Simulator</a:t>
            </a:r>
            <a:endParaRPr lang="en-US" sz="6000" dirty="0">
              <a:latin typeface="Aharoni" pitchFamily="2" charset="-79"/>
              <a:cs typeface="Aharoni" pitchFamily="2" charset="-79"/>
            </a:endParaRPr>
          </a:p>
        </p:txBody>
      </p:sp>
      <p:pic>
        <p:nvPicPr>
          <p:cNvPr id="32770" name="Picture 2"/>
          <p:cNvPicPr>
            <a:picLocks noGrp="1" noChangeAspect="1" noChangeArrowheads="1"/>
          </p:cNvPicPr>
          <p:nvPr>
            <p:ph idx="1"/>
          </p:nvPr>
        </p:nvPicPr>
        <p:blipFill>
          <a:blip r:embed="rId3" cstate="print"/>
          <a:srcRect/>
          <a:stretch>
            <a:fillRect/>
          </a:stretch>
        </p:blipFill>
        <p:spPr bwMode="auto">
          <a:xfrm>
            <a:off x="381000" y="1219200"/>
            <a:ext cx="8305799" cy="5334000"/>
          </a:xfrm>
          <a:prstGeom prst="rect">
            <a:avLst/>
          </a:prstGeom>
          <a:noFill/>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458200" cy="685800"/>
          </a:xfrm>
        </p:spPr>
        <p:style>
          <a:lnRef idx="1">
            <a:schemeClr val="accent2"/>
          </a:lnRef>
          <a:fillRef idx="2">
            <a:schemeClr val="accent2"/>
          </a:fillRef>
          <a:effectRef idx="1">
            <a:schemeClr val="accent2"/>
          </a:effectRef>
          <a:fontRef idx="minor">
            <a:schemeClr val="dk1"/>
          </a:fontRef>
        </p:style>
        <p:txBody>
          <a:bodyPr>
            <a:noAutofit/>
          </a:bodyPr>
          <a:lstStyle/>
          <a:p>
            <a:r>
              <a:rPr lang="en-US" sz="6000" dirty="0" smtClean="0">
                <a:latin typeface="Aharoni" pitchFamily="2" charset="-79"/>
                <a:cs typeface="Aharoni" pitchFamily="2" charset="-79"/>
              </a:rPr>
              <a:t/>
            </a:r>
            <a:br>
              <a:rPr lang="en-US" sz="6000" dirty="0" smtClean="0">
                <a:latin typeface="Aharoni" pitchFamily="2" charset="-79"/>
                <a:cs typeface="Aharoni" pitchFamily="2" charset="-79"/>
              </a:rPr>
            </a:br>
            <a:r>
              <a:rPr lang="en-US" sz="6000" dirty="0" smtClean="0">
                <a:latin typeface="Aharoni" pitchFamily="2" charset="-79"/>
                <a:cs typeface="Aharoni" pitchFamily="2" charset="-79"/>
              </a:rPr>
              <a:t>Golf Simulator Item</a:t>
            </a:r>
            <a:br>
              <a:rPr lang="en-US" sz="6000" dirty="0" smtClean="0">
                <a:latin typeface="Aharoni" pitchFamily="2" charset="-79"/>
                <a:cs typeface="Aharoni" pitchFamily="2" charset="-79"/>
              </a:rPr>
            </a:br>
            <a:endParaRPr lang="en-US" sz="6000" dirty="0">
              <a:latin typeface="Aharoni" pitchFamily="2" charset="-79"/>
              <a:cs typeface="Aharoni" pitchFamily="2" charset="-79"/>
            </a:endParaRPr>
          </a:p>
        </p:txBody>
      </p:sp>
      <p:pic>
        <p:nvPicPr>
          <p:cNvPr id="33794" name="Picture 2"/>
          <p:cNvPicPr>
            <a:picLocks noGrp="1" noChangeAspect="1" noChangeArrowheads="1"/>
          </p:cNvPicPr>
          <p:nvPr>
            <p:ph idx="1"/>
          </p:nvPr>
        </p:nvPicPr>
        <p:blipFill>
          <a:blip r:embed="rId3" cstate="print"/>
          <a:srcRect/>
          <a:stretch>
            <a:fillRect/>
          </a:stretch>
        </p:blipFill>
        <p:spPr bwMode="auto">
          <a:xfrm>
            <a:off x="381000" y="1143000"/>
            <a:ext cx="8382000" cy="5334000"/>
          </a:xfrm>
          <a:prstGeom prst="rect">
            <a:avLst/>
          </a:prstGeom>
          <a:noFill/>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10600" cy="685800"/>
          </a:xfrm>
        </p:spPr>
        <p:style>
          <a:lnRef idx="1">
            <a:schemeClr val="accent2"/>
          </a:lnRef>
          <a:fillRef idx="2">
            <a:schemeClr val="accent2"/>
          </a:fillRef>
          <a:effectRef idx="1">
            <a:schemeClr val="accent2"/>
          </a:effectRef>
          <a:fontRef idx="minor">
            <a:schemeClr val="dk1"/>
          </a:fontRef>
        </p:style>
        <p:txBody>
          <a:bodyPr>
            <a:noAutofit/>
          </a:bodyPr>
          <a:lstStyle/>
          <a:p>
            <a:r>
              <a:rPr lang="en-US" sz="6000" dirty="0" smtClean="0">
                <a:latin typeface="Aharoni" pitchFamily="2" charset="-79"/>
                <a:cs typeface="Aharoni" pitchFamily="2" charset="-79"/>
              </a:rPr>
              <a:t/>
            </a:r>
            <a:br>
              <a:rPr lang="en-US" sz="6000" dirty="0" smtClean="0">
                <a:latin typeface="Aharoni" pitchFamily="2" charset="-79"/>
                <a:cs typeface="Aharoni" pitchFamily="2" charset="-79"/>
              </a:rPr>
            </a:br>
            <a:r>
              <a:rPr lang="en-US" sz="6000" dirty="0" smtClean="0">
                <a:latin typeface="Aharoni" pitchFamily="2" charset="-79"/>
                <a:cs typeface="Aharoni" pitchFamily="2" charset="-79"/>
              </a:rPr>
              <a:t>Golf Simulator Item</a:t>
            </a:r>
            <a:br>
              <a:rPr lang="en-US" sz="6000" dirty="0" smtClean="0">
                <a:latin typeface="Aharoni" pitchFamily="2" charset="-79"/>
                <a:cs typeface="Aharoni" pitchFamily="2" charset="-79"/>
              </a:rPr>
            </a:br>
            <a:endParaRPr lang="en-US" sz="6000" dirty="0">
              <a:latin typeface="Aharoni" pitchFamily="2" charset="-79"/>
              <a:cs typeface="Aharoni" pitchFamily="2" charset="-79"/>
            </a:endParaRPr>
          </a:p>
        </p:txBody>
      </p:sp>
      <p:pic>
        <p:nvPicPr>
          <p:cNvPr id="34818" name="Picture 2"/>
          <p:cNvPicPr>
            <a:picLocks noGrp="1" noChangeAspect="1" noChangeArrowheads="1"/>
          </p:cNvPicPr>
          <p:nvPr>
            <p:ph idx="1"/>
          </p:nvPr>
        </p:nvPicPr>
        <p:blipFill>
          <a:blip r:embed="rId3" cstate="print"/>
          <a:srcRect/>
          <a:stretch>
            <a:fillRect/>
          </a:stretch>
        </p:blipFill>
        <p:spPr bwMode="auto">
          <a:xfrm>
            <a:off x="533400" y="990600"/>
            <a:ext cx="3962400" cy="2133600"/>
          </a:xfrm>
          <a:prstGeom prst="rect">
            <a:avLst/>
          </a:prstGeom>
          <a:noFill/>
        </p:spPr>
      </p:pic>
      <p:sp>
        <p:nvSpPr>
          <p:cNvPr id="5" name="Rectangle 4"/>
          <p:cNvSpPr/>
          <p:nvPr/>
        </p:nvSpPr>
        <p:spPr>
          <a:xfrm>
            <a:off x="2057400" y="3124200"/>
            <a:ext cx="2209800" cy="369332"/>
          </a:xfrm>
          <a:prstGeom prst="rect">
            <a:avLst/>
          </a:prstGeom>
        </p:spPr>
        <p:txBody>
          <a:bodyPr wrap="square">
            <a:spAutoFit/>
          </a:bodyPr>
          <a:lstStyle/>
          <a:p>
            <a:r>
              <a:rPr lang="en-US" b="1" dirty="0" smtClean="0"/>
              <a:t>All in one PC </a:t>
            </a:r>
            <a:endParaRPr lang="en-US" b="1" dirty="0"/>
          </a:p>
        </p:txBody>
      </p:sp>
      <p:pic>
        <p:nvPicPr>
          <p:cNvPr id="34819" name="Picture 3"/>
          <p:cNvPicPr>
            <a:picLocks noChangeAspect="1" noChangeArrowheads="1"/>
          </p:cNvPicPr>
          <p:nvPr/>
        </p:nvPicPr>
        <p:blipFill>
          <a:blip r:embed="rId4" cstate="print"/>
          <a:srcRect/>
          <a:stretch>
            <a:fillRect/>
          </a:stretch>
        </p:blipFill>
        <p:spPr bwMode="auto">
          <a:xfrm>
            <a:off x="5562600" y="990600"/>
            <a:ext cx="2209800" cy="1905000"/>
          </a:xfrm>
          <a:prstGeom prst="rect">
            <a:avLst/>
          </a:prstGeom>
          <a:noFill/>
        </p:spPr>
      </p:pic>
      <p:sp>
        <p:nvSpPr>
          <p:cNvPr id="34820" name="Rectangle 4"/>
          <p:cNvSpPr>
            <a:spLocks noChangeArrowheads="1"/>
          </p:cNvSpPr>
          <p:nvPr/>
        </p:nvSpPr>
        <p:spPr bwMode="auto">
          <a:xfrm>
            <a:off x="5562600" y="2971800"/>
            <a:ext cx="21336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330700" algn="l"/>
              </a:tabLst>
            </a:pPr>
            <a:r>
              <a:rPr kumimoji="0" lang="en-US" b="1" i="0" u="none" strike="noStrike" cap="none" normalizeH="0" baseline="0" dirty="0" smtClean="0">
                <a:ln>
                  <a:noFill/>
                </a:ln>
                <a:solidFill>
                  <a:schemeClr val="tx1"/>
                </a:solidFill>
                <a:effectLst/>
                <a:latin typeface="+mj-lt"/>
                <a:ea typeface="Calibri" pitchFamily="34" charset="0"/>
                <a:cs typeface="Arial" pitchFamily="34" charset="0"/>
              </a:rPr>
              <a:t>Projector Mounting</a:t>
            </a:r>
            <a:endParaRPr kumimoji="0" lang="en-US" b="1" i="0" u="none" strike="noStrike" cap="none" normalizeH="0" baseline="0" dirty="0" smtClean="0">
              <a:ln>
                <a:noFill/>
              </a:ln>
              <a:solidFill>
                <a:schemeClr val="tx1"/>
              </a:solidFill>
              <a:effectLst/>
              <a:latin typeface="+mj-lt"/>
              <a:cs typeface="Arial" pitchFamily="34" charset="0"/>
            </a:endParaRPr>
          </a:p>
        </p:txBody>
      </p:sp>
      <p:pic>
        <p:nvPicPr>
          <p:cNvPr id="34821" name="Picture 5"/>
          <p:cNvPicPr>
            <a:picLocks noChangeAspect="1" noChangeArrowheads="1"/>
          </p:cNvPicPr>
          <p:nvPr/>
        </p:nvPicPr>
        <p:blipFill>
          <a:blip r:embed="rId5" cstate="print"/>
          <a:srcRect/>
          <a:stretch>
            <a:fillRect/>
          </a:stretch>
        </p:blipFill>
        <p:spPr bwMode="auto">
          <a:xfrm>
            <a:off x="228600" y="3429000"/>
            <a:ext cx="8915400" cy="3429000"/>
          </a:xfrm>
          <a:prstGeom prst="rect">
            <a:avLst/>
          </a:prstGeom>
          <a:noFill/>
        </p:spPr>
      </p:pic>
      <p:sp>
        <p:nvSpPr>
          <p:cNvPr id="34822" name="Rectangle 6"/>
          <p:cNvSpPr>
            <a:spLocks noChangeArrowheads="1"/>
          </p:cNvSpPr>
          <p:nvPr/>
        </p:nvSpPr>
        <p:spPr bwMode="auto">
          <a:xfrm>
            <a:off x="2743200" y="3962400"/>
            <a:ext cx="12192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Projector</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0" name="Table 9"/>
          <p:cNvGraphicFramePr>
            <a:graphicFrameLocks noGrp="1"/>
          </p:cNvGraphicFramePr>
          <p:nvPr/>
        </p:nvGraphicFramePr>
        <p:xfrm>
          <a:off x="3124200" y="5257800"/>
          <a:ext cx="1752599" cy="838200"/>
        </p:xfrm>
        <a:graphic>
          <a:graphicData uri="http://schemas.openxmlformats.org/drawingml/2006/table">
            <a:tbl>
              <a:tblPr/>
              <a:tblGrid>
                <a:gridCol w="1752599"/>
              </a:tblGrid>
              <a:tr h="0">
                <a:tc>
                  <a:txBody>
                    <a:bodyPr/>
                    <a:lstStyle/>
                    <a:p>
                      <a:pPr marL="0" marR="0">
                        <a:lnSpc>
                          <a:spcPts val="2190"/>
                        </a:lnSpc>
                        <a:spcBef>
                          <a:spcPts val="0"/>
                        </a:spcBef>
                        <a:spcAft>
                          <a:spcPts val="0"/>
                        </a:spcAft>
                      </a:pPr>
                      <a:r>
                        <a:rPr lang="en-US" sz="1800" b="1" dirty="0">
                          <a:latin typeface="Calibri"/>
                          <a:ea typeface="Calibri"/>
                          <a:cs typeface="Arial"/>
                        </a:rPr>
                        <a:t>Artificial Grass</a:t>
                      </a:r>
                      <a:endParaRPr lang="en-US" sz="1000" b="1" dirty="0">
                        <a:latin typeface="Calibri"/>
                        <a:ea typeface="Calibri"/>
                        <a:cs typeface="Arial"/>
                      </a:endParaRPr>
                    </a:p>
                  </a:txBody>
                  <a:tcPr marL="0" marR="0" marT="0" marB="0" anchor="b">
                    <a:lnL>
                      <a:noFill/>
                    </a:lnL>
                    <a:lnR>
                      <a:noFill/>
                    </a:lnR>
                    <a:lnT>
                      <a:noFill/>
                    </a:lnT>
                    <a:lnB>
                      <a:noFill/>
                    </a:lnB>
                  </a:tcPr>
                </a:tc>
              </a:tr>
              <a:tr h="0">
                <a:tc>
                  <a:txBody>
                    <a:bodyPr/>
                    <a:lstStyle/>
                    <a:p>
                      <a:pPr marL="0" marR="0">
                        <a:lnSpc>
                          <a:spcPts val="2160"/>
                        </a:lnSpc>
                        <a:spcBef>
                          <a:spcPts val="0"/>
                        </a:spcBef>
                        <a:spcAft>
                          <a:spcPts val="0"/>
                        </a:spcAft>
                      </a:pPr>
                      <a:r>
                        <a:rPr lang="en-US" sz="1800" b="1" dirty="0">
                          <a:latin typeface="Calibri"/>
                          <a:ea typeface="Calibri"/>
                          <a:cs typeface="Arial"/>
                        </a:rPr>
                        <a:t>6.5’ x 10’</a:t>
                      </a:r>
                      <a:endParaRPr lang="en-US" sz="1000" b="1" dirty="0">
                        <a:latin typeface="Calibri"/>
                        <a:ea typeface="Calibri"/>
                        <a:cs typeface="Arial"/>
                      </a:endParaRPr>
                    </a:p>
                  </a:txBody>
                  <a:tcPr marL="0" marR="0" marT="0" marB="0" anchor="b">
                    <a:lnL>
                      <a:noFill/>
                    </a:lnL>
                    <a:lnR>
                      <a:noFill/>
                    </a:lnR>
                    <a:lnT>
                      <a:noFill/>
                    </a:lnT>
                    <a:lnB>
                      <a:noFill/>
                    </a:lnB>
                  </a:tcPr>
                </a:tc>
              </a:tr>
              <a:tr h="0">
                <a:tc>
                  <a:txBody>
                    <a:bodyPr/>
                    <a:lstStyle/>
                    <a:p>
                      <a:pPr marL="0" marR="0">
                        <a:lnSpc>
                          <a:spcPts val="2150"/>
                        </a:lnSpc>
                        <a:spcBef>
                          <a:spcPts val="0"/>
                        </a:spcBef>
                        <a:spcAft>
                          <a:spcPts val="0"/>
                        </a:spcAft>
                      </a:pPr>
                      <a:r>
                        <a:rPr lang="en-US" sz="1800" b="1" dirty="0">
                          <a:latin typeface="Calibri"/>
                          <a:ea typeface="Calibri"/>
                          <a:cs typeface="Arial"/>
                        </a:rPr>
                        <a:t>2 pcs</a:t>
                      </a:r>
                      <a:endParaRPr lang="en-US" sz="1000" b="1" dirty="0">
                        <a:latin typeface="Calibri"/>
                        <a:ea typeface="Calibri"/>
                        <a:cs typeface="Arial"/>
                      </a:endParaRPr>
                    </a:p>
                  </a:txBody>
                  <a:tcPr marL="0" marR="0" marT="0" marB="0" anchor="b">
                    <a:lnL>
                      <a:noFill/>
                    </a:lnL>
                    <a:lnR>
                      <a:noFill/>
                    </a:lnR>
                    <a:lnT>
                      <a:noFill/>
                    </a:lnT>
                    <a:lnB>
                      <a:noFill/>
                    </a:lnB>
                  </a:tcPr>
                </a:tc>
              </a:tr>
            </a:tbl>
          </a:graphicData>
        </a:graphic>
      </p:graphicFrame>
      <p:graphicFrame>
        <p:nvGraphicFramePr>
          <p:cNvPr id="11" name="Table 10"/>
          <p:cNvGraphicFramePr>
            <a:graphicFrameLocks noGrp="1"/>
          </p:cNvGraphicFramePr>
          <p:nvPr/>
        </p:nvGraphicFramePr>
        <p:xfrm>
          <a:off x="5867400" y="4484272"/>
          <a:ext cx="2819400" cy="1230728"/>
        </p:xfrm>
        <a:graphic>
          <a:graphicData uri="http://schemas.openxmlformats.org/drawingml/2006/table">
            <a:tbl>
              <a:tblPr/>
              <a:tblGrid>
                <a:gridCol w="2819400"/>
              </a:tblGrid>
              <a:tr h="697289">
                <a:tc>
                  <a:txBody>
                    <a:bodyPr/>
                    <a:lstStyle/>
                    <a:p>
                      <a:pPr marL="1282700" marR="0">
                        <a:lnSpc>
                          <a:spcPts val="2190"/>
                        </a:lnSpc>
                        <a:spcBef>
                          <a:spcPts val="0"/>
                        </a:spcBef>
                        <a:spcAft>
                          <a:spcPts val="0"/>
                        </a:spcAft>
                      </a:pPr>
                      <a:r>
                        <a:rPr lang="en-US" sz="1800" b="1" dirty="0">
                          <a:latin typeface="Calibri"/>
                          <a:ea typeface="Calibri"/>
                          <a:cs typeface="Arial"/>
                        </a:rPr>
                        <a:t>All in One Pc</a:t>
                      </a:r>
                      <a:endParaRPr lang="en-US" sz="1000" b="1" dirty="0">
                        <a:latin typeface="Calibri"/>
                        <a:ea typeface="Calibri"/>
                        <a:cs typeface="Arial"/>
                      </a:endParaRPr>
                    </a:p>
                  </a:txBody>
                  <a:tcPr marL="0" marR="0" marT="0" marB="0" anchor="b">
                    <a:lnL>
                      <a:noFill/>
                    </a:lnL>
                    <a:lnR>
                      <a:noFill/>
                    </a:lnR>
                    <a:lnT>
                      <a:noFill/>
                    </a:lnT>
                    <a:lnB>
                      <a:noFill/>
                    </a:lnB>
                  </a:tcPr>
                </a:tc>
              </a:tr>
              <a:tr h="464859">
                <a:tc>
                  <a:txBody>
                    <a:bodyPr/>
                    <a:lstStyle/>
                    <a:p>
                      <a:pPr marL="1282700" marR="0">
                        <a:lnSpc>
                          <a:spcPts val="2150"/>
                        </a:lnSpc>
                        <a:spcBef>
                          <a:spcPts val="0"/>
                        </a:spcBef>
                        <a:spcAft>
                          <a:spcPts val="0"/>
                        </a:spcAft>
                      </a:pPr>
                      <a:r>
                        <a:rPr lang="en-US" sz="1800" b="1" dirty="0">
                          <a:latin typeface="Calibri"/>
                          <a:ea typeface="Calibri"/>
                          <a:cs typeface="Arial"/>
                        </a:rPr>
                        <a:t>Stand</a:t>
                      </a:r>
                      <a:endParaRPr lang="en-US" sz="1000" b="1" dirty="0">
                        <a:latin typeface="Calibri"/>
                        <a:ea typeface="Calibri"/>
                        <a:cs typeface="Arial"/>
                      </a:endParaRPr>
                    </a:p>
                  </a:txBody>
                  <a:tcPr marL="0" marR="0" marT="0" marB="0" anchor="b">
                    <a:lnL>
                      <a:noFill/>
                    </a:lnL>
                    <a:lnR>
                      <a:noFill/>
                    </a:lnR>
                    <a:lnT>
                      <a:noFill/>
                    </a:lnT>
                    <a:lnB>
                      <a:noFill/>
                    </a:lnB>
                  </a:tcPr>
                </a:tc>
              </a:tr>
              <a:tr h="57051">
                <a:tc>
                  <a:txBody>
                    <a:bodyPr/>
                    <a:lstStyle/>
                    <a:p>
                      <a:pPr marL="0" marR="0">
                        <a:spcBef>
                          <a:spcPts val="0"/>
                        </a:spcBef>
                        <a:spcAft>
                          <a:spcPts val="0"/>
                        </a:spcAft>
                      </a:pPr>
                      <a:endParaRPr lang="en-US" sz="450" dirty="0">
                        <a:latin typeface="Times New Roman"/>
                        <a:ea typeface="Times New Roman"/>
                        <a:cs typeface="Arial"/>
                      </a:endParaRPr>
                    </a:p>
                  </a:txBody>
                  <a:tcPr marL="0" marR="0" marT="0" marB="0" anchor="b">
                    <a:lnL>
                      <a:noFill/>
                    </a:lnL>
                    <a:lnR>
                      <a:noFill/>
                    </a:lnR>
                    <a:lnT>
                      <a:noFill/>
                    </a:lnT>
                    <a:lnB>
                      <a:noFill/>
                    </a:lnB>
                  </a:tcPr>
                </a:tc>
              </a:tr>
            </a:tbl>
          </a:graphicData>
        </a:graphic>
      </p:graphicFrame>
    </p:spTree>
  </p:cSld>
  <p:clrMapOvr>
    <a:masterClrMapping/>
  </p:clrMapOvr>
  <p:transition spd="slow">
    <p:dissolve/>
    <p:sndAc>
      <p:stSnd>
        <p:snd r:embed="rId2" name="breeze.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487362"/>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dirty="0" smtClean="0">
                <a:latin typeface="Aharoni" pitchFamily="2" charset="-79"/>
                <a:cs typeface="Aharoni" pitchFamily="2" charset="-79"/>
              </a:rPr>
              <a:t/>
            </a:r>
            <a:br>
              <a:rPr lang="en-US" dirty="0" smtClean="0">
                <a:latin typeface="Aharoni" pitchFamily="2" charset="-79"/>
                <a:cs typeface="Aharoni" pitchFamily="2" charset="-79"/>
              </a:rPr>
            </a:br>
            <a:r>
              <a:rPr lang="en-US" dirty="0" smtClean="0">
                <a:latin typeface="Aharoni" pitchFamily="2" charset="-79"/>
                <a:cs typeface="Aharoni" pitchFamily="2" charset="-79"/>
              </a:rPr>
              <a:t>Golf Simulator Item</a:t>
            </a:r>
            <a:br>
              <a:rPr lang="en-US" dirty="0" smtClean="0">
                <a:latin typeface="Aharoni" pitchFamily="2" charset="-79"/>
                <a:cs typeface="Aharoni" pitchFamily="2" charset="-79"/>
              </a:rPr>
            </a:br>
            <a:endParaRPr lang="en-US" dirty="0"/>
          </a:p>
        </p:txBody>
      </p:sp>
      <p:pic>
        <p:nvPicPr>
          <p:cNvPr id="35842" name="Picture 2"/>
          <p:cNvPicPr>
            <a:picLocks noGrp="1" noChangeAspect="1" noChangeArrowheads="1"/>
          </p:cNvPicPr>
          <p:nvPr>
            <p:ph idx="1"/>
          </p:nvPr>
        </p:nvPicPr>
        <p:blipFill>
          <a:blip r:embed="rId3" cstate="print"/>
          <a:srcRect/>
          <a:stretch>
            <a:fillRect/>
          </a:stretch>
        </p:blipFill>
        <p:spPr bwMode="auto">
          <a:xfrm>
            <a:off x="381000" y="914400"/>
            <a:ext cx="3657600" cy="2362200"/>
          </a:xfrm>
          <a:prstGeom prst="rect">
            <a:avLst/>
          </a:prstGeom>
          <a:noFill/>
        </p:spPr>
      </p:pic>
      <p:sp>
        <p:nvSpPr>
          <p:cNvPr id="35843" name="Rectangle 3"/>
          <p:cNvSpPr>
            <a:spLocks noChangeArrowheads="1"/>
          </p:cNvSpPr>
          <p:nvPr/>
        </p:nvSpPr>
        <p:spPr bwMode="auto">
          <a:xfrm>
            <a:off x="4191000" y="1627257"/>
            <a:ext cx="42672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0" b="0" i="0" u="none" strike="noStrike" cap="none" normalizeH="0" baseline="0" dirty="0" smtClean="0">
                <a:ln>
                  <a:noFill/>
                </a:ln>
                <a:solidFill>
                  <a:schemeClr val="tx1"/>
                </a:solidFill>
                <a:effectLst/>
                <a:latin typeface="Aharoni" pitchFamily="2" charset="-79"/>
                <a:ea typeface="Calibri" pitchFamily="34" charset="0"/>
                <a:cs typeface="Aharoni" pitchFamily="2" charset="-79"/>
              </a:rPr>
              <a:t>Golf Mat 5’x5’</a:t>
            </a:r>
            <a:endParaRPr kumimoji="0" lang="en-US" sz="4000" b="0" i="0" u="none" strike="noStrike" cap="none" normalizeH="0" baseline="0" dirty="0" smtClean="0">
              <a:ln>
                <a:noFill/>
              </a:ln>
              <a:solidFill>
                <a:schemeClr val="tx1"/>
              </a:solidFill>
              <a:effectLst/>
              <a:latin typeface="Aharoni" pitchFamily="2" charset="-79"/>
              <a:cs typeface="Aharoni" pitchFamily="2" charset="-79"/>
            </a:endParaRPr>
          </a:p>
        </p:txBody>
      </p:sp>
      <p:pic>
        <p:nvPicPr>
          <p:cNvPr id="35844" name="Picture 4"/>
          <p:cNvPicPr>
            <a:picLocks noChangeAspect="1" noChangeArrowheads="1"/>
          </p:cNvPicPr>
          <p:nvPr/>
        </p:nvPicPr>
        <p:blipFill>
          <a:blip r:embed="rId4" cstate="print"/>
          <a:srcRect/>
          <a:stretch>
            <a:fillRect/>
          </a:stretch>
        </p:blipFill>
        <p:spPr bwMode="auto">
          <a:xfrm>
            <a:off x="152400" y="2971800"/>
            <a:ext cx="3733800" cy="3352800"/>
          </a:xfrm>
          <a:prstGeom prst="rect">
            <a:avLst/>
          </a:prstGeom>
          <a:noFill/>
        </p:spPr>
      </p:pic>
      <p:sp>
        <p:nvSpPr>
          <p:cNvPr id="35845" name="Rectangle 5"/>
          <p:cNvSpPr>
            <a:spLocks noChangeArrowheads="1"/>
          </p:cNvSpPr>
          <p:nvPr/>
        </p:nvSpPr>
        <p:spPr bwMode="auto">
          <a:xfrm>
            <a:off x="3733800" y="3730146"/>
            <a:ext cx="54102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tab pos="3086100" algn="l"/>
              </a:tabLst>
            </a:pPr>
            <a:r>
              <a:rPr kumimoji="0" lang="en-US" sz="2800" b="0" i="0" u="none" strike="noStrike" cap="none" normalizeH="0" baseline="0" dirty="0" smtClean="0">
                <a:ln>
                  <a:noFill/>
                </a:ln>
                <a:solidFill>
                  <a:schemeClr val="tx1"/>
                </a:solidFill>
                <a:effectLst/>
                <a:latin typeface="Aharoni" pitchFamily="2" charset="-79"/>
                <a:ea typeface="Bookman Old Style" pitchFamily="18" charset="0"/>
                <a:cs typeface="Aharoni" pitchFamily="2" charset="-79"/>
              </a:rPr>
              <a:t>Frame Set (8'8"x10'x6')</a:t>
            </a:r>
            <a:endParaRPr kumimoji="0" lang="en-US" sz="2800" b="0" i="0" u="none" strike="noStrike" cap="none" normalizeH="0" baseline="0" dirty="0" smtClean="0">
              <a:ln>
                <a:noFill/>
              </a:ln>
              <a:solidFill>
                <a:schemeClr val="tx1"/>
              </a:solidFill>
              <a:effectLst/>
              <a:latin typeface="Aharoni" pitchFamily="2" charset="-79"/>
              <a:cs typeface="Aharoni" pitchFamily="2" charset="-79"/>
            </a:endParaRPr>
          </a:p>
          <a:p>
            <a:pPr marL="0" marR="0" lvl="0" indent="0" algn="just" defTabSz="914400" rtl="0" eaLnBrk="0" fontAlgn="base" latinLnBrk="0" hangingPunct="0">
              <a:lnSpc>
                <a:spcPct val="100000"/>
              </a:lnSpc>
              <a:spcBef>
                <a:spcPct val="0"/>
              </a:spcBef>
              <a:spcAft>
                <a:spcPct val="0"/>
              </a:spcAft>
              <a:buClrTx/>
              <a:buSzTx/>
              <a:buFontTx/>
              <a:buChar char="•"/>
              <a:tabLst>
                <a:tab pos="3086100" algn="l"/>
              </a:tabLst>
            </a:pPr>
            <a:r>
              <a:rPr kumimoji="0" lang="en-US" sz="2800" b="0" i="0" u="none" strike="noStrike" cap="none" normalizeH="0" baseline="0" dirty="0" smtClean="0">
                <a:ln>
                  <a:noFill/>
                </a:ln>
                <a:solidFill>
                  <a:schemeClr val="tx1"/>
                </a:solidFill>
                <a:effectLst/>
                <a:latin typeface="Aharoni" pitchFamily="2" charset="-79"/>
                <a:ea typeface="Calibri" pitchFamily="34" charset="0"/>
                <a:cs typeface="Aharoni" pitchFamily="2" charset="-79"/>
              </a:rPr>
              <a:t>Canvas Screen White 10’x8’</a:t>
            </a:r>
            <a:endParaRPr kumimoji="0" lang="en-US" sz="2800" b="0" i="0" u="none" strike="noStrike" cap="none" normalizeH="0" baseline="0" dirty="0" smtClean="0">
              <a:ln>
                <a:noFill/>
              </a:ln>
              <a:solidFill>
                <a:schemeClr val="tx1"/>
              </a:solidFill>
              <a:effectLst/>
              <a:latin typeface="Aharoni" pitchFamily="2" charset="-79"/>
              <a:cs typeface="Aharoni" pitchFamily="2" charset="-79"/>
            </a:endParaRPr>
          </a:p>
          <a:p>
            <a:pPr marL="0" marR="0" lvl="0" indent="0" algn="just" defTabSz="914400" rtl="0" eaLnBrk="0" fontAlgn="base" latinLnBrk="0" hangingPunct="0">
              <a:lnSpc>
                <a:spcPct val="100000"/>
              </a:lnSpc>
              <a:spcBef>
                <a:spcPct val="0"/>
              </a:spcBef>
              <a:spcAft>
                <a:spcPct val="0"/>
              </a:spcAft>
              <a:buClrTx/>
              <a:buSzTx/>
              <a:buFontTx/>
              <a:buChar char="•"/>
              <a:tabLst>
                <a:tab pos="3086100" algn="l"/>
              </a:tabLst>
            </a:pPr>
            <a:r>
              <a:rPr kumimoji="0" lang="en-US" sz="2800" b="0" i="0" u="none" strike="noStrike" cap="none" normalizeH="0" baseline="0" dirty="0" smtClean="0">
                <a:ln>
                  <a:noFill/>
                </a:ln>
                <a:solidFill>
                  <a:schemeClr val="tx1"/>
                </a:solidFill>
                <a:effectLst/>
                <a:latin typeface="Aharoni" pitchFamily="2" charset="-79"/>
                <a:ea typeface="Calibri" pitchFamily="34" charset="0"/>
                <a:cs typeface="Aharoni" pitchFamily="2" charset="-79"/>
              </a:rPr>
              <a:t>Canvas Cover Left and Right</a:t>
            </a:r>
            <a:endParaRPr kumimoji="0" lang="en-US" sz="2800" b="0" i="0" u="none" strike="noStrike" cap="none" normalizeH="0" baseline="0" dirty="0" smtClean="0">
              <a:ln>
                <a:noFill/>
              </a:ln>
              <a:solidFill>
                <a:schemeClr val="tx1"/>
              </a:solidFill>
              <a:effectLst/>
              <a:latin typeface="Aharoni" pitchFamily="2" charset="-79"/>
              <a:cs typeface="Aharoni" pitchFamily="2" charset="-79"/>
            </a:endParaRPr>
          </a:p>
          <a:p>
            <a:pPr marL="0" marR="0" lvl="0" indent="0" defTabSz="914400" rtl="0" eaLnBrk="0" fontAlgn="base" latinLnBrk="0" hangingPunct="0">
              <a:lnSpc>
                <a:spcPct val="100000"/>
              </a:lnSpc>
              <a:spcBef>
                <a:spcPct val="0"/>
              </a:spcBef>
              <a:spcAft>
                <a:spcPct val="0"/>
              </a:spcAft>
              <a:buClrTx/>
              <a:buSzTx/>
              <a:buFontTx/>
              <a:buChar char="•"/>
              <a:tabLst>
                <a:tab pos="3086100" algn="l"/>
              </a:tabLst>
            </a:pPr>
            <a:r>
              <a:rPr kumimoji="0" lang="en-US" sz="2800" b="0" i="0" u="none" strike="noStrike" cap="none" normalizeH="0" baseline="0" dirty="0" smtClean="0">
                <a:ln>
                  <a:noFill/>
                </a:ln>
                <a:solidFill>
                  <a:schemeClr val="tx1"/>
                </a:solidFill>
                <a:effectLst/>
                <a:latin typeface="Aharoni" pitchFamily="2" charset="-79"/>
                <a:ea typeface="Calibri" pitchFamily="34" charset="0"/>
                <a:cs typeface="Aharoni" pitchFamily="2" charset="-79"/>
              </a:rPr>
              <a:t>Canvas Cover top and Behind</a:t>
            </a:r>
            <a:endParaRPr kumimoji="0" lang="en-US" sz="2800" b="0" i="0" u="none" strike="noStrike" cap="none" normalizeH="0" baseline="0" dirty="0" smtClean="0">
              <a:ln>
                <a:noFill/>
              </a:ln>
              <a:solidFill>
                <a:schemeClr val="tx1"/>
              </a:solidFill>
              <a:effectLst/>
              <a:latin typeface="Aharoni" pitchFamily="2" charset="-79"/>
              <a:cs typeface="Aharoni" pitchFamily="2" charset="-79"/>
            </a:endParaRPr>
          </a:p>
        </p:txBody>
      </p:sp>
    </p:spTree>
  </p:cSld>
  <p:clrMapOvr>
    <a:masterClrMapping/>
  </p:clrMapOvr>
  <p:transition spd="slow">
    <p:dissolve/>
    <p:sndAc>
      <p:stSnd>
        <p:snd r:embed="rId2" name="breeze.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5410200"/>
            <a:ext cx="8229600" cy="715963"/>
          </a:xfrm>
        </p:spPr>
        <p:style>
          <a:lnRef idx="1">
            <a:schemeClr val="accent2"/>
          </a:lnRef>
          <a:fillRef idx="2">
            <a:schemeClr val="accent2"/>
          </a:fillRef>
          <a:effectRef idx="1">
            <a:schemeClr val="accent2"/>
          </a:effectRef>
          <a:fontRef idx="minor">
            <a:schemeClr val="dk1"/>
          </a:fontRef>
        </p:style>
        <p:txBody>
          <a:bodyPr>
            <a:normAutofit fontScale="85000" lnSpcReduction="10000"/>
          </a:bodyPr>
          <a:lstStyle/>
          <a:p>
            <a:pPr>
              <a:buNone/>
            </a:pPr>
            <a:r>
              <a:rPr lang="en-US" b="1" dirty="0" smtClean="0"/>
              <a:t>      </a:t>
            </a:r>
            <a:r>
              <a:rPr lang="en-US" sz="4000" b="1" dirty="0" smtClean="0">
                <a:latin typeface="Aharoni" pitchFamily="2" charset="-79"/>
                <a:cs typeface="Aharoni" pitchFamily="2" charset="-79"/>
              </a:rPr>
              <a:t>Standard Full Studio Golf Simulator </a:t>
            </a:r>
            <a:endParaRPr lang="en-US" sz="4000" dirty="0">
              <a:latin typeface="Aharoni" pitchFamily="2" charset="-79"/>
              <a:cs typeface="Aharoni" pitchFamily="2" charset="-79"/>
            </a:endParaRPr>
          </a:p>
        </p:txBody>
      </p:sp>
      <p:pic>
        <p:nvPicPr>
          <p:cNvPr id="36866" name="Picture 2" descr="StudioGolfSimulator"/>
          <p:cNvPicPr>
            <a:picLocks noChangeAspect="1" noChangeArrowheads="1"/>
          </p:cNvPicPr>
          <p:nvPr/>
        </p:nvPicPr>
        <p:blipFill>
          <a:blip r:embed="rId3" cstate="print"/>
          <a:srcRect/>
          <a:stretch>
            <a:fillRect/>
          </a:stretch>
        </p:blipFill>
        <p:spPr bwMode="auto">
          <a:xfrm>
            <a:off x="533400" y="152400"/>
            <a:ext cx="8153400" cy="5181600"/>
          </a:xfrm>
          <a:prstGeom prst="rect">
            <a:avLst/>
          </a:prstGeom>
          <a:noFill/>
          <a:ln w="9525">
            <a:noFill/>
            <a:miter lim="800000"/>
            <a:headEnd/>
            <a:tailEnd/>
          </a:ln>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457200"/>
          <a:ext cx="9143999" cy="6181824"/>
        </p:xfrm>
        <a:graphic>
          <a:graphicData uri="http://schemas.openxmlformats.org/drawingml/2006/table">
            <a:tbl>
              <a:tblPr/>
              <a:tblGrid>
                <a:gridCol w="1797227"/>
                <a:gridCol w="3205865"/>
                <a:gridCol w="1797227"/>
                <a:gridCol w="595028"/>
                <a:gridCol w="874326"/>
                <a:gridCol w="874326"/>
              </a:tblGrid>
              <a:tr h="523560">
                <a:tc>
                  <a:txBody>
                    <a:bodyPr/>
                    <a:lstStyle/>
                    <a:p>
                      <a:pPr marL="139700" marR="0">
                        <a:spcBef>
                          <a:spcPts val="0"/>
                        </a:spcBef>
                        <a:spcAft>
                          <a:spcPts val="0"/>
                        </a:spcAft>
                      </a:pPr>
                      <a:r>
                        <a:rPr lang="en-US" sz="1100" b="1" dirty="0">
                          <a:latin typeface="Calibri"/>
                          <a:ea typeface="Calibri"/>
                          <a:cs typeface="Arial"/>
                        </a:rPr>
                        <a:t>Items</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905000" marR="0">
                        <a:spcBef>
                          <a:spcPts val="0"/>
                        </a:spcBef>
                        <a:spcAft>
                          <a:spcPts val="0"/>
                        </a:spcAft>
                      </a:pPr>
                      <a:r>
                        <a:rPr lang="en-US" sz="1100" b="1" dirty="0">
                          <a:latin typeface="Calibri"/>
                          <a:ea typeface="Calibri"/>
                          <a:cs typeface="Arial"/>
                        </a:rPr>
                        <a:t>Description</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gridSpan="2">
                  <a:txBody>
                    <a:bodyPr/>
                    <a:lstStyle/>
                    <a:p>
                      <a:pPr marL="1219200" marR="0" algn="ctr">
                        <a:spcBef>
                          <a:spcPts val="0"/>
                        </a:spcBef>
                        <a:spcAft>
                          <a:spcPts val="0"/>
                        </a:spcAft>
                      </a:pPr>
                      <a:r>
                        <a:rPr lang="en-US" sz="1100" b="1" dirty="0">
                          <a:latin typeface="Calibri"/>
                          <a:ea typeface="Calibri"/>
                          <a:cs typeface="Arial"/>
                        </a:rPr>
                        <a:t>Quantity</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228600" marR="0">
                        <a:spcBef>
                          <a:spcPts val="0"/>
                        </a:spcBef>
                        <a:spcAft>
                          <a:spcPts val="0"/>
                        </a:spcAft>
                      </a:pPr>
                      <a:r>
                        <a:rPr lang="en-US" sz="1100" b="1" dirty="0">
                          <a:latin typeface="Calibri"/>
                          <a:ea typeface="Calibri"/>
                          <a:cs typeface="Arial"/>
                        </a:rPr>
                        <a:t>Price</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228600" algn="r">
                        <a:spcBef>
                          <a:spcPts val="0"/>
                        </a:spcBef>
                        <a:spcAft>
                          <a:spcPts val="0"/>
                        </a:spcAft>
                      </a:pPr>
                      <a:r>
                        <a:rPr lang="en-US" sz="1100" b="1" dirty="0">
                          <a:latin typeface="Calibri"/>
                          <a:ea typeface="Calibri"/>
                          <a:cs typeface="Arial"/>
                        </a:rPr>
                        <a:t>Total</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r>
              <a:tr h="103793">
                <a:tc>
                  <a:txBody>
                    <a:bodyPr/>
                    <a:lstStyle/>
                    <a:p>
                      <a:pPr marL="0" marR="0">
                        <a:spcBef>
                          <a:spcPts val="0"/>
                        </a:spcBef>
                        <a:spcAft>
                          <a:spcPts val="0"/>
                        </a:spcAft>
                      </a:pPr>
                      <a:endParaRPr lang="en-US" sz="7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7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7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7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7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7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207432">
                <a:tc>
                  <a:txBody>
                    <a:bodyPr/>
                    <a:lstStyle/>
                    <a:p>
                      <a:pPr marL="0" marR="0" algn="ctr">
                        <a:spcBef>
                          <a:spcPts val="0"/>
                        </a:spcBef>
                        <a:spcAft>
                          <a:spcPts val="0"/>
                        </a:spcAft>
                      </a:pPr>
                      <a:r>
                        <a:rPr lang="en-US" sz="1100" b="1" dirty="0">
                          <a:latin typeface="Calibri"/>
                          <a:ea typeface="Calibri"/>
                          <a:cs typeface="Arial"/>
                        </a:rPr>
                        <a:t>1</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100" b="1" dirty="0">
                          <a:latin typeface="Calibri"/>
                          <a:ea typeface="Calibri"/>
                          <a:cs typeface="Arial"/>
                        </a:rPr>
                        <a:t>Optishot Simulator (Sensor + Software) (Upgraded)</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b="1" dirty="0">
                          <a:latin typeface="Calibri"/>
                          <a:ea typeface="Calibri"/>
                          <a:cs typeface="Arial"/>
                        </a:rPr>
                        <a:t>1</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4519">
                <a:tc>
                  <a:txBody>
                    <a:bodyPr/>
                    <a:lstStyle/>
                    <a:p>
                      <a:pPr marL="0" marR="0" algn="ctr">
                        <a:spcBef>
                          <a:spcPts val="0"/>
                        </a:spcBef>
                        <a:spcAft>
                          <a:spcPts val="0"/>
                        </a:spcAft>
                      </a:pPr>
                      <a:r>
                        <a:rPr lang="en-US" sz="1100" b="1" dirty="0">
                          <a:latin typeface="Calibri"/>
                          <a:ea typeface="Calibri"/>
                          <a:cs typeface="Arial"/>
                        </a:rPr>
                        <a:t>2</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100" b="1" dirty="0">
                          <a:latin typeface="Calibri"/>
                          <a:ea typeface="Calibri"/>
                          <a:cs typeface="Arial"/>
                        </a:rPr>
                        <a:t>Golf Mat 5*5 feet</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b="1" dirty="0">
                          <a:latin typeface="Calibri"/>
                          <a:ea typeface="Calibri"/>
                          <a:cs typeface="Arial"/>
                        </a:rPr>
                        <a:t>1</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84833">
                <a:tc>
                  <a:txBody>
                    <a:bodyPr/>
                    <a:lstStyle/>
                    <a:p>
                      <a:pPr marL="0" marR="0" algn="ctr">
                        <a:spcBef>
                          <a:spcPts val="0"/>
                        </a:spcBef>
                        <a:spcAft>
                          <a:spcPts val="0"/>
                        </a:spcAft>
                      </a:pPr>
                      <a:r>
                        <a:rPr lang="en-US" sz="1100" b="1" dirty="0">
                          <a:latin typeface="Calibri"/>
                          <a:ea typeface="Calibri"/>
                          <a:cs typeface="Arial"/>
                        </a:rPr>
                        <a:t>3</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100" b="1" dirty="0">
                          <a:latin typeface="Calibri"/>
                          <a:ea typeface="Calibri"/>
                          <a:cs typeface="Arial"/>
                        </a:rPr>
                        <a:t>Golf Mat 10*6.5 feet</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b="1" dirty="0">
                          <a:latin typeface="Calibri"/>
                          <a:ea typeface="Calibri"/>
                          <a:cs typeface="Arial"/>
                        </a:rPr>
                        <a:t>2</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90048">
                <a:tc>
                  <a:txBody>
                    <a:bodyPr/>
                    <a:lstStyle/>
                    <a:p>
                      <a:pPr marL="0" marR="0" algn="ctr">
                        <a:spcBef>
                          <a:spcPts val="0"/>
                        </a:spcBef>
                        <a:spcAft>
                          <a:spcPts val="0"/>
                        </a:spcAft>
                      </a:pPr>
                      <a:r>
                        <a:rPr lang="en-US" sz="1100" b="1" dirty="0">
                          <a:latin typeface="Calibri"/>
                          <a:ea typeface="Calibri"/>
                          <a:cs typeface="Arial"/>
                        </a:rPr>
                        <a:t>4</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100" b="1" dirty="0" smtClean="0"/>
                        <a:t>Desktop PC All in One Touchscreen </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b="1" dirty="0">
                          <a:latin typeface="Calibri"/>
                          <a:ea typeface="Calibri"/>
                          <a:cs typeface="Arial"/>
                        </a:rPr>
                        <a:t>1</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349041">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b="1" dirty="0">
                          <a:latin typeface="Calibri"/>
                          <a:ea typeface="Calibri"/>
                          <a:cs typeface="Arial"/>
                        </a:rPr>
                        <a:t>- Intel i3, 4GB RAM, 1 Tera SATA HD, External Graphic</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gridSpan="2">
                  <a:txBody>
                    <a:bodyPr/>
                    <a:lstStyle/>
                    <a:p>
                      <a:pPr marL="50800" marR="0">
                        <a:spcBef>
                          <a:spcPts val="0"/>
                        </a:spcBef>
                        <a:spcAft>
                          <a:spcPts val="0"/>
                        </a:spcAft>
                      </a:pPr>
                      <a:r>
                        <a:rPr lang="en-US" sz="1100" b="1" dirty="0">
                          <a:latin typeface="Calibri"/>
                          <a:ea typeface="Calibri"/>
                          <a:cs typeface="Arial"/>
                        </a:rPr>
                        <a:t>Card, DVD</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74138">
                <a:tc>
                  <a:txBody>
                    <a:bodyPr/>
                    <a:lstStyle/>
                    <a:p>
                      <a:pPr marL="0" marR="0">
                        <a:spcBef>
                          <a:spcPts val="0"/>
                        </a:spcBef>
                        <a:spcAft>
                          <a:spcPts val="0"/>
                        </a:spcAft>
                      </a:pPr>
                      <a:endParaRPr lang="en-US" sz="5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88311">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b="1" dirty="0">
                          <a:latin typeface="Calibri"/>
                          <a:ea typeface="Calibri"/>
                          <a:cs typeface="Arial"/>
                        </a:rPr>
                        <a:t>- 21.5" Screen Monitor</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74138">
                <a:tc>
                  <a:txBody>
                    <a:bodyPr/>
                    <a:lstStyle/>
                    <a:p>
                      <a:pPr marL="0" marR="0">
                        <a:spcBef>
                          <a:spcPts val="0"/>
                        </a:spcBef>
                        <a:spcAft>
                          <a:spcPts val="0"/>
                        </a:spcAft>
                      </a:pPr>
                      <a:endParaRPr lang="en-US" sz="5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4519">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b="1" dirty="0">
                          <a:latin typeface="Calibri"/>
                          <a:ea typeface="Calibri"/>
                          <a:cs typeface="Arial"/>
                        </a:rPr>
                        <a:t>- Genuine Windows 8</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4519">
                <a:tc>
                  <a:txBody>
                    <a:bodyPr/>
                    <a:lstStyle/>
                    <a:p>
                      <a:pPr marL="0" marR="0" algn="ctr">
                        <a:spcBef>
                          <a:spcPts val="0"/>
                        </a:spcBef>
                        <a:spcAft>
                          <a:spcPts val="0"/>
                        </a:spcAft>
                      </a:pPr>
                      <a:r>
                        <a:rPr lang="en-US" sz="1100" b="1" dirty="0">
                          <a:latin typeface="Calibri"/>
                          <a:ea typeface="Calibri"/>
                          <a:cs typeface="Arial"/>
                        </a:rPr>
                        <a:t>5</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b="1" dirty="0">
                          <a:latin typeface="Calibri"/>
                          <a:ea typeface="Calibri"/>
                          <a:cs typeface="Arial"/>
                        </a:rPr>
                        <a:t>- PC Stand</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b="1" dirty="0">
                          <a:latin typeface="Calibri"/>
                          <a:ea typeface="Calibri"/>
                          <a:cs typeface="Arial"/>
                        </a:rPr>
                        <a:t>1</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4519">
                <a:tc>
                  <a:txBody>
                    <a:bodyPr/>
                    <a:lstStyle/>
                    <a:p>
                      <a:pPr marL="0" marR="0" algn="ctr">
                        <a:spcBef>
                          <a:spcPts val="0"/>
                        </a:spcBef>
                        <a:spcAft>
                          <a:spcPts val="0"/>
                        </a:spcAft>
                      </a:pPr>
                      <a:r>
                        <a:rPr lang="en-US" sz="1100" b="1" dirty="0">
                          <a:latin typeface="Calibri"/>
                          <a:ea typeface="Calibri"/>
                          <a:cs typeface="Arial"/>
                        </a:rPr>
                        <a:t>6</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100" b="1" dirty="0">
                          <a:latin typeface="Calibri"/>
                          <a:ea typeface="Calibri"/>
                          <a:cs typeface="Arial"/>
                        </a:rPr>
                        <a:t>Projector</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b="1" dirty="0">
                          <a:latin typeface="Calibri"/>
                          <a:ea typeface="Calibri"/>
                          <a:cs typeface="Arial"/>
                        </a:rPr>
                        <a:t>1</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210327">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b="1" dirty="0">
                          <a:latin typeface="Calibri"/>
                          <a:ea typeface="Calibri"/>
                          <a:cs typeface="Arial"/>
                        </a:rPr>
                        <a:t>- LDP, XGA, 2800 Lumens, Short Throw</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88965">
                <a:tc>
                  <a:txBody>
                    <a:bodyPr/>
                    <a:lstStyle/>
                    <a:p>
                      <a:pPr marL="0" marR="0">
                        <a:spcBef>
                          <a:spcPts val="0"/>
                        </a:spcBef>
                        <a:spcAft>
                          <a:spcPts val="0"/>
                        </a:spcAft>
                      </a:pPr>
                      <a:endParaRPr lang="en-US" sz="6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6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6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6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6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6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4519">
                <a:tc>
                  <a:txBody>
                    <a:bodyPr/>
                    <a:lstStyle/>
                    <a:p>
                      <a:pPr marL="0" marR="0" algn="ctr">
                        <a:spcBef>
                          <a:spcPts val="0"/>
                        </a:spcBef>
                        <a:spcAft>
                          <a:spcPts val="0"/>
                        </a:spcAft>
                      </a:pPr>
                      <a:r>
                        <a:rPr lang="en-US" sz="1100" b="1" dirty="0">
                          <a:latin typeface="Calibri"/>
                          <a:ea typeface="Calibri"/>
                          <a:cs typeface="Arial"/>
                        </a:rPr>
                        <a:t>7</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b="1" dirty="0">
                          <a:latin typeface="Calibri"/>
                          <a:ea typeface="Calibri"/>
                          <a:cs typeface="Arial"/>
                        </a:rPr>
                        <a:t>- Power Cabel</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b="1" dirty="0">
                          <a:latin typeface="Calibri"/>
                          <a:ea typeface="Calibri"/>
                          <a:cs typeface="Arial"/>
                        </a:rPr>
                        <a:t>1</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6142">
                <a:tc>
                  <a:txBody>
                    <a:bodyPr/>
                    <a:lstStyle/>
                    <a:p>
                      <a:pPr marL="0" marR="0" algn="ctr">
                        <a:spcBef>
                          <a:spcPts val="0"/>
                        </a:spcBef>
                        <a:spcAft>
                          <a:spcPts val="0"/>
                        </a:spcAft>
                      </a:pPr>
                      <a:r>
                        <a:rPr lang="en-US" sz="1100" b="1" dirty="0">
                          <a:latin typeface="Calibri"/>
                          <a:ea typeface="Calibri"/>
                          <a:cs typeface="Arial"/>
                        </a:rPr>
                        <a:t>8</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b="1" dirty="0">
                          <a:latin typeface="Calibri"/>
                          <a:ea typeface="Calibri"/>
                          <a:cs typeface="Arial"/>
                        </a:rPr>
                        <a:t>- Projector Mounting</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4519">
                <a:tc>
                  <a:txBody>
                    <a:bodyPr/>
                    <a:lstStyle/>
                    <a:p>
                      <a:pPr marL="0" marR="0" algn="ctr">
                        <a:spcBef>
                          <a:spcPts val="0"/>
                        </a:spcBef>
                        <a:spcAft>
                          <a:spcPts val="0"/>
                        </a:spcAft>
                      </a:pPr>
                      <a:r>
                        <a:rPr lang="en-US" sz="1100" b="1" dirty="0">
                          <a:latin typeface="Calibri"/>
                          <a:ea typeface="Calibri"/>
                          <a:cs typeface="Arial"/>
                        </a:rPr>
                        <a:t>9</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b="1" dirty="0">
                          <a:latin typeface="Calibri"/>
                          <a:ea typeface="Calibri"/>
                          <a:cs typeface="Arial"/>
                        </a:rPr>
                        <a:t>- HDMI Cable 15'</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b="1" dirty="0">
                          <a:latin typeface="Calibri"/>
                          <a:ea typeface="Calibri"/>
                          <a:cs typeface="Arial"/>
                        </a:rPr>
                        <a:t>1</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349041">
                <a:tc>
                  <a:txBody>
                    <a:bodyPr/>
                    <a:lstStyle/>
                    <a:p>
                      <a:pPr marL="0" marR="0" algn="ctr">
                        <a:spcBef>
                          <a:spcPts val="0"/>
                        </a:spcBef>
                        <a:spcAft>
                          <a:spcPts val="0"/>
                        </a:spcAft>
                      </a:pPr>
                      <a:r>
                        <a:rPr lang="en-US" sz="1100" b="1" dirty="0">
                          <a:latin typeface="Calibri"/>
                          <a:ea typeface="Calibri"/>
                          <a:cs typeface="Arial"/>
                        </a:rPr>
                        <a:t>10</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100" b="1" dirty="0">
                          <a:latin typeface="Calibri"/>
                          <a:ea typeface="Calibri"/>
                          <a:cs typeface="Arial"/>
                        </a:rPr>
                        <a:t>Frame Set (13"x10'x8') – Can Customize size if small</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4519">
                <a:tc>
                  <a:txBody>
                    <a:bodyPr/>
                    <a:lstStyle/>
                    <a:p>
                      <a:pPr marL="0" marR="0">
                        <a:spcBef>
                          <a:spcPts val="0"/>
                        </a:spcBef>
                        <a:spcAft>
                          <a:spcPts val="0"/>
                        </a:spcAft>
                      </a:pP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b="1" dirty="0">
                          <a:latin typeface="Calibri"/>
                          <a:ea typeface="Calibri"/>
                          <a:cs typeface="Arial"/>
                        </a:rPr>
                        <a:t>- Steel Frame</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b="1" dirty="0">
                          <a:latin typeface="Calibri"/>
                          <a:ea typeface="Calibri"/>
                          <a:cs typeface="Arial"/>
                        </a:rPr>
                        <a:t>1</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4519">
                <a:tc>
                  <a:txBody>
                    <a:bodyPr/>
                    <a:lstStyle/>
                    <a:p>
                      <a:pPr marL="0" marR="0" algn="ctr">
                        <a:spcBef>
                          <a:spcPts val="0"/>
                        </a:spcBef>
                        <a:spcAft>
                          <a:spcPts val="0"/>
                        </a:spcAft>
                      </a:pPr>
                      <a:r>
                        <a:rPr lang="en-US" sz="1100" b="1" dirty="0">
                          <a:latin typeface="Calibri"/>
                          <a:ea typeface="Calibri"/>
                          <a:cs typeface="Arial"/>
                        </a:rPr>
                        <a:t>11</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b="1" dirty="0">
                          <a:latin typeface="Calibri"/>
                          <a:ea typeface="Calibri"/>
                          <a:cs typeface="Arial"/>
                        </a:rPr>
                        <a:t>- Canvas Screen (White)</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b="1" dirty="0">
                          <a:latin typeface="Calibri"/>
                          <a:ea typeface="Calibri"/>
                          <a:cs typeface="Arial"/>
                        </a:rPr>
                        <a:t>1</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9039">
                <a:tc>
                  <a:txBody>
                    <a:bodyPr/>
                    <a:lstStyle/>
                    <a:p>
                      <a:pPr marL="0" marR="0" algn="ctr">
                        <a:spcBef>
                          <a:spcPts val="0"/>
                        </a:spcBef>
                        <a:spcAft>
                          <a:spcPts val="0"/>
                        </a:spcAft>
                      </a:pPr>
                      <a:r>
                        <a:rPr lang="en-US" sz="1100" b="1" dirty="0">
                          <a:latin typeface="Calibri"/>
                          <a:ea typeface="Calibri"/>
                          <a:cs typeface="Arial"/>
                        </a:rPr>
                        <a:t>12</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b="1" dirty="0">
                          <a:latin typeface="Calibri"/>
                          <a:ea typeface="Calibri"/>
                          <a:cs typeface="Arial"/>
                        </a:rPr>
                        <a:t>- Canvas Cover Black (Left and right, Top and Back)</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b="1" dirty="0">
                          <a:latin typeface="Calibri"/>
                          <a:ea typeface="Calibri"/>
                          <a:cs typeface="Arial"/>
                        </a:rPr>
                        <a:t>1</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4519">
                <a:tc>
                  <a:txBody>
                    <a:bodyPr/>
                    <a:lstStyle/>
                    <a:p>
                      <a:pPr marL="0" marR="0" algn="ctr">
                        <a:spcBef>
                          <a:spcPts val="0"/>
                        </a:spcBef>
                        <a:spcAft>
                          <a:spcPts val="0"/>
                        </a:spcAft>
                      </a:pPr>
                      <a:r>
                        <a:rPr lang="en-US" sz="1100" b="1" dirty="0">
                          <a:latin typeface="Calibri"/>
                          <a:ea typeface="Calibri"/>
                          <a:cs typeface="Arial"/>
                        </a:rPr>
                        <a:t>13</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b="1" dirty="0">
                          <a:latin typeface="Calibri"/>
                          <a:ea typeface="Calibri"/>
                          <a:cs typeface="Arial"/>
                        </a:rPr>
                        <a:t>- Sponge (Left and Right, Top)</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b="1" dirty="0">
                          <a:latin typeface="Calibri"/>
                          <a:ea typeface="Calibri"/>
                          <a:cs typeface="Arial"/>
                        </a:rPr>
                        <a:t>1</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4519">
                <a:tc>
                  <a:txBody>
                    <a:bodyPr/>
                    <a:lstStyle/>
                    <a:p>
                      <a:pPr marL="0" marR="0" algn="ctr">
                        <a:spcBef>
                          <a:spcPts val="0"/>
                        </a:spcBef>
                        <a:spcAft>
                          <a:spcPts val="0"/>
                        </a:spcAft>
                      </a:pPr>
                      <a:r>
                        <a:rPr lang="en-US" sz="1100" b="1" dirty="0">
                          <a:latin typeface="Calibri"/>
                          <a:ea typeface="Calibri"/>
                          <a:cs typeface="Arial"/>
                        </a:rPr>
                        <a:t>14</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100" b="1" dirty="0">
                          <a:latin typeface="Calibri"/>
                          <a:ea typeface="Calibri"/>
                          <a:cs typeface="Arial"/>
                        </a:rPr>
                        <a:t>Setup and Delivery within Peninsular Malaysia</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100" b="1" dirty="0">
                          <a:latin typeface="Times New Roman"/>
                          <a:ea typeface="Times New Roman"/>
                          <a:cs typeface="Arial"/>
                        </a:rPr>
                        <a:t>                                              </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82517">
                <a:tc>
                  <a:txBody>
                    <a:bodyPr/>
                    <a:lstStyle/>
                    <a:p>
                      <a:pPr marL="0" marR="0" algn="ctr">
                        <a:spcBef>
                          <a:spcPts val="0"/>
                        </a:spcBef>
                        <a:spcAft>
                          <a:spcPts val="0"/>
                        </a:spcAft>
                      </a:pPr>
                      <a:r>
                        <a:rPr lang="en-US" sz="1100" b="1" dirty="0">
                          <a:latin typeface="Calibri"/>
                          <a:ea typeface="Calibri"/>
                          <a:cs typeface="Arial"/>
                        </a:rPr>
                        <a:t>15</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100" b="1" dirty="0">
                          <a:latin typeface="Calibri"/>
                          <a:ea typeface="Calibri"/>
                          <a:cs typeface="Arial"/>
                        </a:rPr>
                        <a:t>Technical Support and Service For One Year</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256101">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gridSpan="2">
                  <a:txBody>
                    <a:bodyPr/>
                    <a:lstStyle/>
                    <a:p>
                      <a:pPr marL="38100" marR="0">
                        <a:spcBef>
                          <a:spcPts val="0"/>
                        </a:spcBef>
                        <a:spcAft>
                          <a:spcPts val="0"/>
                        </a:spcAft>
                      </a:pPr>
                      <a:r>
                        <a:rPr lang="en-US" sz="1100" b="1" dirty="0">
                          <a:latin typeface="Calibri"/>
                          <a:ea typeface="Calibri"/>
                          <a:cs typeface="Arial"/>
                        </a:rPr>
                        <a:t>Grand Total RM</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0" marR="241300" algn="r">
                        <a:spcBef>
                          <a:spcPts val="0"/>
                        </a:spcBef>
                        <a:spcAft>
                          <a:spcPts val="0"/>
                        </a:spcAft>
                      </a:pPr>
                      <a:r>
                        <a:rPr lang="en-US" sz="1100" b="1" dirty="0">
                          <a:latin typeface="Calibri"/>
                          <a:ea typeface="Calibri"/>
                          <a:cs typeface="Arial"/>
                        </a:rPr>
                        <a:t>5</a:t>
                      </a:r>
                      <a:r>
                        <a:rPr lang="en-US" sz="1100" b="1" dirty="0" smtClean="0">
                          <a:latin typeface="Calibri"/>
                          <a:ea typeface="Calibri"/>
                          <a:cs typeface="Arial"/>
                        </a:rPr>
                        <a:t>9,000</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r>
              <a:tr h="118620">
                <a:tc rowSpan="2" gridSpan="2">
                  <a:txBody>
                    <a:bodyPr/>
                    <a:lstStyle/>
                    <a:p>
                      <a:pPr marL="0" marR="0">
                        <a:spcBef>
                          <a:spcPts val="0"/>
                        </a:spcBef>
                        <a:spcAft>
                          <a:spcPts val="0"/>
                        </a:spcAft>
                      </a:pPr>
                      <a:r>
                        <a:rPr lang="en-US" sz="1100" b="1" dirty="0">
                          <a:latin typeface="Calibri"/>
                          <a:ea typeface="Calibri"/>
                          <a:cs typeface="Arial"/>
                        </a:rPr>
                        <a:t>Terms &amp; Conditions</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rowSpan="2" hMerge="1">
                  <a:txBody>
                    <a:bodyPr/>
                    <a:lstStyle/>
                    <a:p>
                      <a:endParaRPr lang="en-US"/>
                    </a:p>
                  </a:txBody>
                  <a:tcPr/>
                </a:tc>
                <a:tc>
                  <a:txBody>
                    <a:bodyPr/>
                    <a:lstStyle/>
                    <a:p>
                      <a:pPr marL="0" marR="0">
                        <a:spcBef>
                          <a:spcPts val="0"/>
                        </a:spcBef>
                        <a:spcAft>
                          <a:spcPts val="0"/>
                        </a:spcAft>
                      </a:pPr>
                      <a:endParaRPr lang="en-US" sz="8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8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8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8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4519">
                <a:tc gridSpan="2" vMerge="1">
                  <a:txBody>
                    <a:bodyPr/>
                    <a:lstStyle/>
                    <a:p>
                      <a:endParaRPr lang="en-US"/>
                    </a:p>
                  </a:txBody>
                  <a:tcPr/>
                </a:tc>
                <a:tc hMerge="1" vMerge="1">
                  <a:txBody>
                    <a:bodyPr/>
                    <a:lstStyle/>
                    <a:p>
                      <a:endParaRPr lang="en-US"/>
                    </a:p>
                  </a:txBody>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4519">
                <a:tc gridSpan="2">
                  <a:txBody>
                    <a:bodyPr/>
                    <a:lstStyle/>
                    <a:p>
                      <a:pPr marL="0" marR="0">
                        <a:spcBef>
                          <a:spcPts val="0"/>
                        </a:spcBef>
                        <a:spcAft>
                          <a:spcPts val="0"/>
                        </a:spcAft>
                      </a:pPr>
                      <a:r>
                        <a:rPr lang="en-US" sz="1100" b="1" dirty="0">
                          <a:latin typeface="Calibri"/>
                          <a:ea typeface="Calibri"/>
                          <a:cs typeface="Arial"/>
                        </a:rPr>
                        <a:t>Price: Nett in Ringgit Malaysia </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4519">
                <a:tc gridSpan="2">
                  <a:txBody>
                    <a:bodyPr/>
                    <a:lstStyle/>
                    <a:p>
                      <a:pPr marL="0" marR="0">
                        <a:spcBef>
                          <a:spcPts val="0"/>
                        </a:spcBef>
                        <a:spcAft>
                          <a:spcPts val="0"/>
                        </a:spcAft>
                      </a:pPr>
                      <a:r>
                        <a:rPr lang="en-US" sz="1100" b="1" dirty="0">
                          <a:latin typeface="Calibri"/>
                          <a:ea typeface="Calibri"/>
                          <a:cs typeface="Arial"/>
                        </a:rPr>
                        <a:t>Warranty:</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4519">
                <a:tc gridSpan="2">
                  <a:txBody>
                    <a:bodyPr/>
                    <a:lstStyle/>
                    <a:p>
                      <a:pPr marL="38100" marR="0">
                        <a:spcBef>
                          <a:spcPts val="0"/>
                        </a:spcBef>
                        <a:spcAft>
                          <a:spcPts val="0"/>
                        </a:spcAft>
                      </a:pPr>
                      <a:r>
                        <a:rPr lang="en-US" sz="1100" b="1" dirty="0">
                          <a:latin typeface="Calibri"/>
                          <a:ea typeface="Calibri"/>
                          <a:cs typeface="Arial"/>
                        </a:rPr>
                        <a:t>- 1 year for Desktop PC and Projector</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193526">
                <a:tc gridSpan="2">
                  <a:txBody>
                    <a:bodyPr/>
                    <a:lstStyle/>
                    <a:p>
                      <a:pPr marL="38100" marR="0">
                        <a:spcBef>
                          <a:spcPts val="0"/>
                        </a:spcBef>
                        <a:spcAft>
                          <a:spcPts val="0"/>
                        </a:spcAft>
                      </a:pPr>
                      <a:r>
                        <a:rPr lang="en-US" sz="1100" b="1" dirty="0">
                          <a:latin typeface="Calibri"/>
                          <a:ea typeface="Calibri"/>
                          <a:cs typeface="Arial"/>
                        </a:rPr>
                        <a:t>- 1 year for Optishot Golf Simulator Sensor Upgraded</a:t>
                      </a:r>
                      <a:endParaRPr lang="en-US" sz="1000" b="1"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r h="74138">
                <a:tc>
                  <a:txBody>
                    <a:bodyPr/>
                    <a:lstStyle/>
                    <a:p>
                      <a:pPr marL="0" marR="0">
                        <a:spcBef>
                          <a:spcPts val="0"/>
                        </a:spcBef>
                        <a:spcAft>
                          <a:spcPts val="0"/>
                        </a:spcAft>
                      </a:pPr>
                      <a:endParaRPr lang="en-US" sz="5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b="1"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b="1" dirty="0">
                        <a:latin typeface="Times New Roman"/>
                        <a:ea typeface="Times New Roman"/>
                        <a:cs typeface="Arial"/>
                      </a:endParaRPr>
                    </a:p>
                  </a:txBody>
                  <a:tcPr marL="0" marR="0" marT="0" marB="0" anchor="b">
                    <a:lnL>
                      <a:noFill/>
                    </a:lnL>
                    <a:lnR>
                      <a:noFill/>
                    </a:lnR>
                    <a:lnT>
                      <a:noFill/>
                    </a:lnT>
                    <a:lnB>
                      <a:noFill/>
                    </a:lnB>
                    <a:solidFill>
                      <a:srgbClr val="E9EDF4"/>
                    </a:solidFill>
                  </a:tcPr>
                </a:tc>
              </a:tr>
            </a:tbl>
          </a:graphicData>
        </a:graphic>
      </p:graphicFrame>
      <p:sp>
        <p:nvSpPr>
          <p:cNvPr id="3" name="Rectangle 2"/>
          <p:cNvSpPr/>
          <p:nvPr/>
        </p:nvSpPr>
        <p:spPr>
          <a:xfrm>
            <a:off x="0" y="0"/>
            <a:ext cx="91440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b="1" dirty="0" smtClean="0">
                <a:ea typeface="Arial"/>
                <a:cs typeface="Aharoni" pitchFamily="2" charset="-79"/>
              </a:rPr>
              <a:t>                                                 Standard Full Studio Golf Simulator</a:t>
            </a:r>
            <a:endParaRPr lang="en-US" dirty="0"/>
          </a:p>
        </p:txBody>
      </p:sp>
    </p:spTree>
  </p:cSld>
  <p:clrMapOvr>
    <a:masterClrMapping/>
  </p:clrMapOvr>
  <p:transition spd="slow">
    <p:dissolve/>
    <p:sndAc>
      <p:stSnd>
        <p:snd r:embed="rId2" name="breeze.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685800"/>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dirty="0" smtClean="0">
                <a:latin typeface="Aharoni" pitchFamily="2" charset="-79"/>
                <a:cs typeface="Aharoni" pitchFamily="2" charset="-79"/>
              </a:rPr>
              <a:t/>
            </a:r>
            <a:br>
              <a:rPr lang="en-US" dirty="0" smtClean="0">
                <a:latin typeface="Aharoni" pitchFamily="2" charset="-79"/>
                <a:cs typeface="Aharoni" pitchFamily="2" charset="-79"/>
              </a:rPr>
            </a:br>
            <a:r>
              <a:rPr lang="en-US" dirty="0" smtClean="0">
                <a:latin typeface="Aharoni" pitchFamily="2" charset="-79"/>
                <a:cs typeface="Aharoni" pitchFamily="2" charset="-79"/>
              </a:rPr>
              <a:t/>
            </a:r>
            <a:br>
              <a:rPr lang="en-US" dirty="0" smtClean="0">
                <a:latin typeface="Aharoni" pitchFamily="2" charset="-79"/>
                <a:cs typeface="Aharoni" pitchFamily="2" charset="-79"/>
              </a:rPr>
            </a:br>
            <a:r>
              <a:rPr lang="en-US" dirty="0" smtClean="0">
                <a:latin typeface="Aharoni" pitchFamily="2" charset="-79"/>
                <a:cs typeface="Aharoni" pitchFamily="2" charset="-79"/>
              </a:rPr>
              <a:t>Standard Golf simulator Studio</a:t>
            </a:r>
            <a:br>
              <a:rPr lang="en-US" dirty="0" smtClean="0">
                <a:latin typeface="Aharoni" pitchFamily="2" charset="-79"/>
                <a:cs typeface="Aharoni" pitchFamily="2" charset="-79"/>
              </a:rPr>
            </a:br>
            <a:r>
              <a:rPr lang="en-US" dirty="0" smtClean="0"/>
              <a:t/>
            </a:r>
            <a:br>
              <a:rPr lang="en-US" dirty="0" smtClean="0"/>
            </a:br>
            <a:endParaRPr lang="en-US" dirty="0"/>
          </a:p>
        </p:txBody>
      </p:sp>
      <p:pic>
        <p:nvPicPr>
          <p:cNvPr id="39941" name="Picture 5" descr="C:\Users\vkgolfhouse\Desktop\simualtor.jpg"/>
          <p:cNvPicPr>
            <a:picLocks noChangeAspect="1" noChangeArrowheads="1"/>
          </p:cNvPicPr>
          <p:nvPr/>
        </p:nvPicPr>
        <p:blipFill>
          <a:blip r:embed="rId3" cstate="print"/>
          <a:srcRect/>
          <a:stretch>
            <a:fillRect/>
          </a:stretch>
        </p:blipFill>
        <p:spPr bwMode="auto">
          <a:xfrm>
            <a:off x="304800" y="838200"/>
            <a:ext cx="8381999" cy="5791200"/>
          </a:xfrm>
          <a:prstGeom prst="rect">
            <a:avLst/>
          </a:prstGeom>
          <a:noFill/>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381000"/>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dirty="0" smtClean="0"/>
              <a:t> </a:t>
            </a:r>
            <a:r>
              <a:rPr lang="en-US" sz="1800" b="1" dirty="0" smtClean="0"/>
              <a:t>Standard Studio Golf Simulator</a:t>
            </a:r>
            <a:endParaRPr lang="en-US" sz="1800" b="1" dirty="0"/>
          </a:p>
        </p:txBody>
      </p:sp>
      <p:graphicFrame>
        <p:nvGraphicFramePr>
          <p:cNvPr id="4" name="Table 3"/>
          <p:cNvGraphicFramePr>
            <a:graphicFrameLocks noGrp="1"/>
          </p:cNvGraphicFramePr>
          <p:nvPr/>
        </p:nvGraphicFramePr>
        <p:xfrm>
          <a:off x="152400" y="755155"/>
          <a:ext cx="8839200" cy="6035885"/>
        </p:xfrm>
        <a:graphic>
          <a:graphicData uri="http://schemas.openxmlformats.org/drawingml/2006/table">
            <a:tbl>
              <a:tblPr/>
              <a:tblGrid>
                <a:gridCol w="1737319"/>
                <a:gridCol w="3099004"/>
                <a:gridCol w="1737319"/>
                <a:gridCol w="575194"/>
                <a:gridCol w="845182"/>
                <a:gridCol w="845182"/>
              </a:tblGrid>
              <a:tr h="526145">
                <a:tc>
                  <a:txBody>
                    <a:bodyPr/>
                    <a:lstStyle/>
                    <a:p>
                      <a:pPr marL="139700" marR="0">
                        <a:spcBef>
                          <a:spcPts val="0"/>
                        </a:spcBef>
                        <a:spcAft>
                          <a:spcPts val="0"/>
                        </a:spcAft>
                      </a:pPr>
                      <a:r>
                        <a:rPr lang="en-US" sz="1100" dirty="0">
                          <a:latin typeface="Calibri"/>
                          <a:ea typeface="Calibri"/>
                          <a:cs typeface="Arial"/>
                        </a:rPr>
                        <a:t>Items</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905000" marR="0">
                        <a:spcBef>
                          <a:spcPts val="0"/>
                        </a:spcBef>
                        <a:spcAft>
                          <a:spcPts val="0"/>
                        </a:spcAft>
                      </a:pPr>
                      <a:r>
                        <a:rPr lang="en-US" sz="1100" dirty="0">
                          <a:latin typeface="Calibri"/>
                          <a:ea typeface="Calibri"/>
                          <a:cs typeface="Arial"/>
                        </a:rPr>
                        <a:t>Description</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gridSpan="2">
                  <a:txBody>
                    <a:bodyPr/>
                    <a:lstStyle/>
                    <a:p>
                      <a:pPr marL="1219200" marR="0" algn="ctr">
                        <a:spcBef>
                          <a:spcPts val="0"/>
                        </a:spcBef>
                        <a:spcAft>
                          <a:spcPts val="0"/>
                        </a:spcAft>
                      </a:pPr>
                      <a:r>
                        <a:rPr lang="en-US" sz="1100" dirty="0">
                          <a:latin typeface="Calibri"/>
                          <a:ea typeface="Calibri"/>
                          <a:cs typeface="Arial"/>
                        </a:rPr>
                        <a:t>Quantity</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228600" marR="0">
                        <a:spcBef>
                          <a:spcPts val="0"/>
                        </a:spcBef>
                        <a:spcAft>
                          <a:spcPts val="0"/>
                        </a:spcAft>
                      </a:pPr>
                      <a:r>
                        <a:rPr lang="en-US" sz="1100" dirty="0">
                          <a:latin typeface="Calibri"/>
                          <a:ea typeface="Calibri"/>
                          <a:cs typeface="Arial"/>
                        </a:rPr>
                        <a:t>Price</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228600" algn="r">
                        <a:spcBef>
                          <a:spcPts val="0"/>
                        </a:spcBef>
                        <a:spcAft>
                          <a:spcPts val="0"/>
                        </a:spcAft>
                      </a:pPr>
                      <a:r>
                        <a:rPr lang="en-US" sz="1100" dirty="0">
                          <a:latin typeface="Calibri"/>
                          <a:ea typeface="Calibri"/>
                          <a:cs typeface="Arial"/>
                        </a:rPr>
                        <a:t>Total</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r>
              <a:tr h="105348">
                <a:tc>
                  <a:txBody>
                    <a:bodyPr/>
                    <a:lstStyle/>
                    <a:p>
                      <a:pPr marL="0" marR="0">
                        <a:spcBef>
                          <a:spcPts val="0"/>
                        </a:spcBef>
                        <a:spcAft>
                          <a:spcPts val="0"/>
                        </a:spcAft>
                      </a:pPr>
                      <a:endParaRPr lang="en-US" sz="7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7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7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7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7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7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08456">
                <a:tc>
                  <a:txBody>
                    <a:bodyPr/>
                    <a:lstStyle/>
                    <a:p>
                      <a:pPr marL="0" marR="0" algn="ctr">
                        <a:spcBef>
                          <a:spcPts val="0"/>
                        </a:spcBef>
                        <a:spcAft>
                          <a:spcPts val="0"/>
                        </a:spcAft>
                      </a:pPr>
                      <a:r>
                        <a:rPr lang="en-US" sz="1100" dirty="0">
                          <a:latin typeface="Calibri"/>
                          <a:ea typeface="Calibri"/>
                          <a:cs typeface="Arial"/>
                        </a:rPr>
                        <a:t>1</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100" dirty="0">
                          <a:latin typeface="Calibri"/>
                          <a:ea typeface="Calibri"/>
                          <a:cs typeface="Arial"/>
                        </a:rPr>
                        <a:t>Optishot Simulator (Sensor + Software) (Upgraded)</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dirty="0">
                          <a:latin typeface="Calibri"/>
                          <a:ea typeface="Calibri"/>
                          <a:cs typeface="Arial"/>
                        </a:rPr>
                        <a:t>1</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5381">
                <a:tc>
                  <a:txBody>
                    <a:bodyPr/>
                    <a:lstStyle/>
                    <a:p>
                      <a:pPr marL="0" marR="0" algn="ctr">
                        <a:spcBef>
                          <a:spcPts val="0"/>
                        </a:spcBef>
                        <a:spcAft>
                          <a:spcPts val="0"/>
                        </a:spcAft>
                      </a:pPr>
                      <a:r>
                        <a:rPr lang="en-US" sz="1100" dirty="0">
                          <a:latin typeface="Calibri"/>
                          <a:ea typeface="Calibri"/>
                          <a:cs typeface="Arial"/>
                        </a:rPr>
                        <a:t>2</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100" dirty="0">
                          <a:latin typeface="Calibri"/>
                          <a:ea typeface="Calibri"/>
                          <a:cs typeface="Arial"/>
                        </a:rPr>
                        <a:t>Golf Mat 5*5 feet</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dirty="0">
                          <a:latin typeface="Calibri"/>
                          <a:ea typeface="Calibri"/>
                          <a:cs typeface="Arial"/>
                        </a:rPr>
                        <a:t>1</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85746">
                <a:tc>
                  <a:txBody>
                    <a:bodyPr/>
                    <a:lstStyle/>
                    <a:p>
                      <a:pPr marL="0" marR="0" algn="ctr">
                        <a:spcBef>
                          <a:spcPts val="0"/>
                        </a:spcBef>
                        <a:spcAft>
                          <a:spcPts val="0"/>
                        </a:spcAft>
                      </a:pPr>
                      <a:r>
                        <a:rPr lang="en-US" sz="1100" dirty="0">
                          <a:latin typeface="Calibri"/>
                          <a:ea typeface="Calibri"/>
                          <a:cs typeface="Arial"/>
                        </a:rPr>
                        <a:t>3</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100" dirty="0">
                          <a:latin typeface="Calibri"/>
                          <a:ea typeface="Calibri"/>
                          <a:cs typeface="Arial"/>
                        </a:rPr>
                        <a:t>Golf Mat 10*6.5 feet</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dirty="0">
                          <a:latin typeface="Calibri"/>
                          <a:ea typeface="Calibri"/>
                          <a:cs typeface="Arial"/>
                        </a:rPr>
                        <a:t>2</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90986">
                <a:tc>
                  <a:txBody>
                    <a:bodyPr/>
                    <a:lstStyle/>
                    <a:p>
                      <a:pPr marL="0" marR="0" algn="ctr">
                        <a:spcBef>
                          <a:spcPts val="0"/>
                        </a:spcBef>
                        <a:spcAft>
                          <a:spcPts val="0"/>
                        </a:spcAft>
                      </a:pPr>
                      <a:r>
                        <a:rPr lang="en-US" sz="1100" dirty="0">
                          <a:latin typeface="Calibri"/>
                          <a:ea typeface="Calibri"/>
                          <a:cs typeface="Arial"/>
                        </a:rPr>
                        <a:t>4</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100" dirty="0">
                          <a:latin typeface="Calibri"/>
                          <a:ea typeface="Calibri"/>
                          <a:cs typeface="Arial"/>
                        </a:rPr>
                        <a:t>Desktop PC All in One</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dirty="0">
                          <a:latin typeface="Calibri"/>
                          <a:ea typeface="Calibri"/>
                          <a:cs typeface="Arial"/>
                        </a:rPr>
                        <a:t>1</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350763">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dirty="0">
                          <a:latin typeface="Calibri"/>
                          <a:ea typeface="Calibri"/>
                          <a:cs typeface="Arial"/>
                        </a:rPr>
                        <a:t>- Intel i3, 4GB RAM, 1 Tera SATA HD, External Graphic</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gridSpan="2">
                  <a:txBody>
                    <a:bodyPr/>
                    <a:lstStyle/>
                    <a:p>
                      <a:pPr marL="50800" marR="0">
                        <a:spcBef>
                          <a:spcPts val="0"/>
                        </a:spcBef>
                        <a:spcAft>
                          <a:spcPts val="0"/>
                        </a:spcAft>
                      </a:pPr>
                      <a:r>
                        <a:rPr lang="en-US" sz="1100" dirty="0">
                          <a:latin typeface="Calibri"/>
                          <a:ea typeface="Calibri"/>
                          <a:cs typeface="Arial"/>
                        </a:rPr>
                        <a:t>Card, DVD</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75249">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89241">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dirty="0">
                          <a:latin typeface="Calibri"/>
                          <a:ea typeface="Calibri"/>
                          <a:cs typeface="Arial"/>
                        </a:rPr>
                        <a:t>- 21.5" Screen Monitor</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75249">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5381">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dirty="0">
                          <a:latin typeface="Calibri"/>
                          <a:ea typeface="Calibri"/>
                          <a:cs typeface="Arial"/>
                        </a:rPr>
                        <a:t>- Genuine Windows 8</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5381">
                <a:tc>
                  <a:txBody>
                    <a:bodyPr/>
                    <a:lstStyle/>
                    <a:p>
                      <a:pPr marL="0" marR="0" algn="ctr">
                        <a:spcBef>
                          <a:spcPts val="0"/>
                        </a:spcBef>
                        <a:spcAft>
                          <a:spcPts val="0"/>
                        </a:spcAft>
                      </a:pPr>
                      <a:r>
                        <a:rPr lang="en-US" sz="1100" dirty="0">
                          <a:latin typeface="Calibri"/>
                          <a:ea typeface="Calibri"/>
                          <a:cs typeface="Arial"/>
                        </a:rPr>
                        <a:t>5</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dirty="0">
                          <a:latin typeface="Calibri"/>
                          <a:ea typeface="Calibri"/>
                          <a:cs typeface="Arial"/>
                        </a:rPr>
                        <a:t>- PC Stand</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dirty="0">
                          <a:latin typeface="Calibri"/>
                          <a:ea typeface="Calibri"/>
                          <a:cs typeface="Arial"/>
                        </a:rPr>
                        <a:t>1</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5381">
                <a:tc>
                  <a:txBody>
                    <a:bodyPr/>
                    <a:lstStyle/>
                    <a:p>
                      <a:pPr marL="0" marR="0" algn="ctr">
                        <a:spcBef>
                          <a:spcPts val="0"/>
                        </a:spcBef>
                        <a:spcAft>
                          <a:spcPts val="0"/>
                        </a:spcAft>
                      </a:pPr>
                      <a:r>
                        <a:rPr lang="en-US" sz="1100" dirty="0">
                          <a:latin typeface="Calibri"/>
                          <a:ea typeface="Calibri"/>
                          <a:cs typeface="Arial"/>
                        </a:rPr>
                        <a:t>6</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100" dirty="0">
                          <a:latin typeface="Calibri"/>
                          <a:ea typeface="Calibri"/>
                          <a:cs typeface="Arial"/>
                        </a:rPr>
                        <a:t>Projector</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dirty="0">
                          <a:latin typeface="Calibri"/>
                          <a:ea typeface="Calibri"/>
                          <a:cs typeface="Arial"/>
                        </a:rPr>
                        <a:t>1</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11365">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dirty="0">
                          <a:latin typeface="Calibri"/>
                          <a:ea typeface="Calibri"/>
                          <a:cs typeface="Arial"/>
                        </a:rPr>
                        <a:t>- LDP, XGA, 2800 Lumens, Short Throw</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90299">
                <a:tc>
                  <a:txBody>
                    <a:bodyPr/>
                    <a:lstStyle/>
                    <a:p>
                      <a:pPr marL="0" marR="0">
                        <a:spcBef>
                          <a:spcPts val="0"/>
                        </a:spcBef>
                        <a:spcAft>
                          <a:spcPts val="0"/>
                        </a:spcAft>
                      </a:pPr>
                      <a:endParaRPr lang="en-US" sz="6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6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6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6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6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6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5381">
                <a:tc>
                  <a:txBody>
                    <a:bodyPr/>
                    <a:lstStyle/>
                    <a:p>
                      <a:pPr marL="0" marR="0" algn="ctr">
                        <a:spcBef>
                          <a:spcPts val="0"/>
                        </a:spcBef>
                        <a:spcAft>
                          <a:spcPts val="0"/>
                        </a:spcAft>
                      </a:pPr>
                      <a:r>
                        <a:rPr lang="en-US" sz="1100" dirty="0">
                          <a:latin typeface="Calibri"/>
                          <a:ea typeface="Calibri"/>
                          <a:cs typeface="Arial"/>
                        </a:rPr>
                        <a:t>7</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dirty="0">
                          <a:latin typeface="Calibri"/>
                          <a:ea typeface="Calibri"/>
                          <a:cs typeface="Arial"/>
                        </a:rPr>
                        <a:t>- Power Cabel</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dirty="0">
                          <a:latin typeface="Calibri"/>
                          <a:ea typeface="Calibri"/>
                          <a:cs typeface="Arial"/>
                        </a:rPr>
                        <a:t>1</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7011">
                <a:tc>
                  <a:txBody>
                    <a:bodyPr/>
                    <a:lstStyle/>
                    <a:p>
                      <a:pPr marL="0" marR="0" algn="ctr">
                        <a:spcBef>
                          <a:spcPts val="0"/>
                        </a:spcBef>
                        <a:spcAft>
                          <a:spcPts val="0"/>
                        </a:spcAft>
                      </a:pPr>
                      <a:r>
                        <a:rPr lang="en-US" sz="1100" dirty="0">
                          <a:latin typeface="Calibri"/>
                          <a:ea typeface="Calibri"/>
                          <a:cs typeface="Arial"/>
                        </a:rPr>
                        <a:t>8</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dirty="0">
                          <a:latin typeface="Calibri"/>
                          <a:ea typeface="Calibri"/>
                          <a:cs typeface="Arial"/>
                        </a:rPr>
                        <a:t>- Projector Mounting</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5381">
                <a:tc>
                  <a:txBody>
                    <a:bodyPr/>
                    <a:lstStyle/>
                    <a:p>
                      <a:pPr marL="0" marR="0" algn="ctr">
                        <a:spcBef>
                          <a:spcPts val="0"/>
                        </a:spcBef>
                        <a:spcAft>
                          <a:spcPts val="0"/>
                        </a:spcAft>
                      </a:pPr>
                      <a:r>
                        <a:rPr lang="en-US" sz="1100" dirty="0">
                          <a:latin typeface="Calibri"/>
                          <a:ea typeface="Calibri"/>
                          <a:cs typeface="Arial"/>
                        </a:rPr>
                        <a:t>9</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dirty="0">
                          <a:latin typeface="Calibri"/>
                          <a:ea typeface="Calibri"/>
                          <a:cs typeface="Arial"/>
                        </a:rPr>
                        <a:t>- HDMI Cable 15'</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dirty="0">
                          <a:latin typeface="Calibri"/>
                          <a:ea typeface="Calibri"/>
                          <a:cs typeface="Arial"/>
                        </a:rPr>
                        <a:t>1</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7011">
                <a:tc>
                  <a:txBody>
                    <a:bodyPr/>
                    <a:lstStyle/>
                    <a:p>
                      <a:pPr marL="0" marR="0" algn="ctr">
                        <a:spcBef>
                          <a:spcPts val="0"/>
                        </a:spcBef>
                        <a:spcAft>
                          <a:spcPts val="0"/>
                        </a:spcAft>
                      </a:pPr>
                      <a:r>
                        <a:rPr lang="en-US" sz="1100" b="1" dirty="0">
                          <a:latin typeface="Calibri"/>
                          <a:ea typeface="Calibri"/>
                          <a:cs typeface="Arial"/>
                        </a:rPr>
                        <a:t>10</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100" b="1" dirty="0">
                          <a:latin typeface="Calibri"/>
                          <a:ea typeface="Calibri"/>
                          <a:cs typeface="Arial"/>
                        </a:rPr>
                        <a:t>Frame Set (8'8"x10'x6')</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5381">
                <a:tc>
                  <a:txBody>
                    <a:bodyPr/>
                    <a:lstStyle/>
                    <a:p>
                      <a:pPr marL="0" marR="0">
                        <a:spcBef>
                          <a:spcPts val="0"/>
                        </a:spcBef>
                        <a:spcAft>
                          <a:spcPts val="0"/>
                        </a:spcAft>
                      </a:pP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b="1" dirty="0">
                          <a:latin typeface="Calibri"/>
                          <a:ea typeface="Calibri"/>
                          <a:cs typeface="Arial"/>
                        </a:rPr>
                        <a:t>- Steel Frame</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b="1" dirty="0">
                          <a:latin typeface="Calibri"/>
                          <a:ea typeface="Calibri"/>
                          <a:cs typeface="Arial"/>
                        </a:rPr>
                        <a:t>1</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5381">
                <a:tc>
                  <a:txBody>
                    <a:bodyPr/>
                    <a:lstStyle/>
                    <a:p>
                      <a:pPr marL="0" marR="0" algn="ctr">
                        <a:spcBef>
                          <a:spcPts val="0"/>
                        </a:spcBef>
                        <a:spcAft>
                          <a:spcPts val="0"/>
                        </a:spcAft>
                      </a:pPr>
                      <a:r>
                        <a:rPr lang="en-US" sz="1100" dirty="0">
                          <a:latin typeface="Calibri"/>
                          <a:ea typeface="Calibri"/>
                          <a:cs typeface="Arial"/>
                        </a:rPr>
                        <a:t>11</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dirty="0">
                          <a:latin typeface="Calibri"/>
                          <a:ea typeface="Calibri"/>
                          <a:cs typeface="Arial"/>
                        </a:rPr>
                        <a:t>- Canvas Screen (White)</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dirty="0">
                          <a:latin typeface="Calibri"/>
                          <a:ea typeface="Calibri"/>
                          <a:cs typeface="Arial"/>
                        </a:rPr>
                        <a:t>1</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9923">
                <a:tc>
                  <a:txBody>
                    <a:bodyPr/>
                    <a:lstStyle/>
                    <a:p>
                      <a:pPr marL="0" marR="0" algn="ctr">
                        <a:spcBef>
                          <a:spcPts val="0"/>
                        </a:spcBef>
                        <a:spcAft>
                          <a:spcPts val="0"/>
                        </a:spcAft>
                      </a:pPr>
                      <a:r>
                        <a:rPr lang="en-US" sz="1100" dirty="0">
                          <a:latin typeface="Calibri"/>
                          <a:ea typeface="Calibri"/>
                          <a:cs typeface="Arial"/>
                        </a:rPr>
                        <a:t>12</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dirty="0">
                          <a:latin typeface="Calibri"/>
                          <a:ea typeface="Calibri"/>
                          <a:cs typeface="Arial"/>
                        </a:rPr>
                        <a:t>- Canvas Cover Black (Left and right, Top and Back)</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dirty="0">
                          <a:latin typeface="Calibri"/>
                          <a:ea typeface="Calibri"/>
                          <a:cs typeface="Arial"/>
                        </a:rPr>
                        <a:t>1</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5381">
                <a:tc>
                  <a:txBody>
                    <a:bodyPr/>
                    <a:lstStyle/>
                    <a:p>
                      <a:pPr marL="0" marR="0" algn="ctr">
                        <a:spcBef>
                          <a:spcPts val="0"/>
                        </a:spcBef>
                        <a:spcAft>
                          <a:spcPts val="0"/>
                        </a:spcAft>
                      </a:pPr>
                      <a:r>
                        <a:rPr lang="en-US" sz="1100" b="1" dirty="0">
                          <a:latin typeface="Calibri"/>
                          <a:ea typeface="Calibri"/>
                          <a:cs typeface="Arial"/>
                        </a:rPr>
                        <a:t>13</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100" b="1" dirty="0">
                          <a:latin typeface="Calibri"/>
                          <a:ea typeface="Calibri"/>
                          <a:cs typeface="Arial"/>
                        </a:rPr>
                        <a:t>- Net Front and Back</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600200" marR="0" algn="ctr">
                        <a:spcBef>
                          <a:spcPts val="0"/>
                        </a:spcBef>
                        <a:spcAft>
                          <a:spcPts val="0"/>
                        </a:spcAft>
                      </a:pPr>
                      <a:r>
                        <a:rPr lang="en-US" sz="1100" b="1" dirty="0">
                          <a:latin typeface="Calibri"/>
                          <a:ea typeface="Calibri"/>
                          <a:cs typeface="Arial"/>
                        </a:rPr>
                        <a:t>1</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5381">
                <a:tc>
                  <a:txBody>
                    <a:bodyPr/>
                    <a:lstStyle/>
                    <a:p>
                      <a:pPr marL="0" marR="0" algn="ctr">
                        <a:spcBef>
                          <a:spcPts val="0"/>
                        </a:spcBef>
                        <a:spcAft>
                          <a:spcPts val="0"/>
                        </a:spcAft>
                      </a:pPr>
                      <a:r>
                        <a:rPr lang="en-US" sz="1100" dirty="0">
                          <a:latin typeface="Calibri"/>
                          <a:ea typeface="Calibri"/>
                          <a:cs typeface="Arial"/>
                        </a:rPr>
                        <a:t>14</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100" dirty="0">
                          <a:latin typeface="Calibri"/>
                          <a:ea typeface="Calibri"/>
                          <a:cs typeface="Arial"/>
                        </a:rPr>
                        <a:t>Setup and Delivery within Peninsular Malaysia                               </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83418">
                <a:tc>
                  <a:txBody>
                    <a:bodyPr/>
                    <a:lstStyle/>
                    <a:p>
                      <a:pPr marL="0" marR="0" algn="ctr">
                        <a:spcBef>
                          <a:spcPts val="0"/>
                        </a:spcBef>
                        <a:spcAft>
                          <a:spcPts val="0"/>
                        </a:spcAft>
                      </a:pPr>
                      <a:r>
                        <a:rPr lang="en-US" sz="1100" dirty="0">
                          <a:latin typeface="Calibri"/>
                          <a:ea typeface="Calibri"/>
                          <a:cs typeface="Arial"/>
                        </a:rPr>
                        <a:t>15</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100" b="1" dirty="0">
                          <a:latin typeface="Calibri"/>
                          <a:ea typeface="Calibri"/>
                          <a:cs typeface="Arial"/>
                        </a:rPr>
                        <a:t>Technical Support and Service For One Year</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57365">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gridSpan="2">
                  <a:txBody>
                    <a:bodyPr/>
                    <a:lstStyle/>
                    <a:p>
                      <a:pPr marL="38100" marR="0">
                        <a:spcBef>
                          <a:spcPts val="0"/>
                        </a:spcBef>
                        <a:spcAft>
                          <a:spcPts val="0"/>
                        </a:spcAft>
                      </a:pPr>
                      <a:r>
                        <a:rPr lang="en-US" sz="1100" dirty="0">
                          <a:latin typeface="Calibri"/>
                          <a:ea typeface="Calibri"/>
                          <a:cs typeface="Arial"/>
                        </a:rPr>
                        <a:t>Grand Total RM</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0" marR="241300" algn="r">
                        <a:spcBef>
                          <a:spcPts val="0"/>
                        </a:spcBef>
                        <a:spcAft>
                          <a:spcPts val="0"/>
                        </a:spcAft>
                      </a:pPr>
                      <a:r>
                        <a:rPr lang="en-US" sz="1100" dirty="0">
                          <a:latin typeface="Calibri"/>
                          <a:ea typeface="Calibri"/>
                          <a:cs typeface="Arial"/>
                        </a:rPr>
                        <a:t>4</a:t>
                      </a:r>
                      <a:r>
                        <a:rPr lang="en-US" sz="1100" dirty="0" smtClean="0">
                          <a:latin typeface="Calibri"/>
                          <a:ea typeface="Calibri"/>
                          <a:cs typeface="Arial"/>
                        </a:rPr>
                        <a:t>9,000</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r>
              <a:tr h="120398">
                <a:tc rowSpan="2" gridSpan="2">
                  <a:txBody>
                    <a:bodyPr/>
                    <a:lstStyle/>
                    <a:p>
                      <a:pPr marL="0" marR="0">
                        <a:spcBef>
                          <a:spcPts val="0"/>
                        </a:spcBef>
                        <a:spcAft>
                          <a:spcPts val="0"/>
                        </a:spcAft>
                      </a:pPr>
                      <a:r>
                        <a:rPr lang="en-US" sz="1100" b="1" dirty="0">
                          <a:latin typeface="Calibri"/>
                          <a:ea typeface="Calibri"/>
                          <a:cs typeface="Arial"/>
                        </a:rPr>
                        <a:t>Terms &amp; Conditions</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rowSpan="2" hMerge="1">
                  <a:txBody>
                    <a:bodyPr/>
                    <a:lstStyle/>
                    <a:p>
                      <a:endParaRPr lang="en-US"/>
                    </a:p>
                  </a:txBody>
                  <a:tcPr/>
                </a:tc>
                <a:tc>
                  <a:txBody>
                    <a:bodyPr/>
                    <a:lstStyle/>
                    <a:p>
                      <a:pPr marL="0" marR="0">
                        <a:spcBef>
                          <a:spcPts val="0"/>
                        </a:spcBef>
                        <a:spcAft>
                          <a:spcPts val="0"/>
                        </a:spcAft>
                      </a:pPr>
                      <a:endParaRPr lang="en-US" sz="8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8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8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8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5381">
                <a:tc gridSpan="2" vMerge="1">
                  <a:txBody>
                    <a:bodyPr/>
                    <a:lstStyle/>
                    <a:p>
                      <a:endParaRPr lang="en-US"/>
                    </a:p>
                  </a:txBody>
                  <a:tcPr/>
                </a:tc>
                <a:tc hMerge="1" vMerge="1">
                  <a:txBody>
                    <a:bodyPr/>
                    <a:lstStyle/>
                    <a:p>
                      <a:endParaRPr lang="en-US"/>
                    </a:p>
                  </a:txBody>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5381">
                <a:tc gridSpan="2">
                  <a:txBody>
                    <a:bodyPr/>
                    <a:lstStyle/>
                    <a:p>
                      <a:pPr marL="0" marR="0">
                        <a:spcBef>
                          <a:spcPts val="0"/>
                        </a:spcBef>
                        <a:spcAft>
                          <a:spcPts val="0"/>
                        </a:spcAft>
                      </a:pPr>
                      <a:r>
                        <a:rPr lang="en-US" sz="1100" b="1" dirty="0">
                          <a:latin typeface="Calibri"/>
                          <a:ea typeface="Calibri"/>
                          <a:cs typeface="Arial"/>
                        </a:rPr>
                        <a:t>Price: Nett in Ringgit Malaysia  </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5381">
                <a:tc gridSpan="2">
                  <a:txBody>
                    <a:bodyPr/>
                    <a:lstStyle/>
                    <a:p>
                      <a:pPr marL="0" marR="0">
                        <a:spcBef>
                          <a:spcPts val="0"/>
                        </a:spcBef>
                        <a:spcAft>
                          <a:spcPts val="0"/>
                        </a:spcAft>
                      </a:pPr>
                      <a:r>
                        <a:rPr lang="en-US" sz="1100" b="1" dirty="0">
                          <a:latin typeface="Calibri"/>
                          <a:ea typeface="Calibri"/>
                          <a:cs typeface="Arial"/>
                        </a:rPr>
                        <a:t>Warranty:</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75381">
                <a:tc gridSpan="2">
                  <a:txBody>
                    <a:bodyPr/>
                    <a:lstStyle/>
                    <a:p>
                      <a:pPr marL="38100" marR="0">
                        <a:spcBef>
                          <a:spcPts val="0"/>
                        </a:spcBef>
                        <a:spcAft>
                          <a:spcPts val="0"/>
                        </a:spcAft>
                      </a:pPr>
                      <a:r>
                        <a:rPr lang="en-US" sz="1100" b="1" dirty="0">
                          <a:latin typeface="Calibri"/>
                          <a:ea typeface="Calibri"/>
                          <a:cs typeface="Arial"/>
                        </a:rPr>
                        <a:t>- 1 year for Desktop PC and Projector</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94481">
                <a:tc gridSpan="2">
                  <a:txBody>
                    <a:bodyPr/>
                    <a:lstStyle/>
                    <a:p>
                      <a:pPr marL="38100" marR="0">
                        <a:spcBef>
                          <a:spcPts val="0"/>
                        </a:spcBef>
                        <a:spcAft>
                          <a:spcPts val="0"/>
                        </a:spcAft>
                      </a:pPr>
                      <a:r>
                        <a:rPr lang="en-US" sz="1100" b="1" dirty="0">
                          <a:latin typeface="Calibri"/>
                          <a:ea typeface="Calibri"/>
                          <a:cs typeface="Arial"/>
                        </a:rPr>
                        <a:t>- 1 year for Optishot Golf Simulator Sensor Upgraded</a:t>
                      </a:r>
                      <a:endParaRPr lang="en-US" sz="1000"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1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75249">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r>
            </a:tbl>
          </a:graphicData>
        </a:graphic>
      </p:graphicFrame>
    </p:spTree>
  </p:cSld>
  <p:clrMapOvr>
    <a:masterClrMapping/>
  </p:clrMapOvr>
  <p:transition spd="slow">
    <p:dissolve/>
    <p:sndAc>
      <p:stSnd>
        <p:snd r:embed="rId2" name="breeze.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382000" cy="1066800"/>
          </a:xfrm>
        </p:spPr>
        <p:style>
          <a:lnRef idx="1">
            <a:schemeClr val="accent2"/>
          </a:lnRef>
          <a:fillRef idx="2">
            <a:schemeClr val="accent2"/>
          </a:fillRef>
          <a:effectRef idx="1">
            <a:schemeClr val="accent2"/>
          </a:effectRef>
          <a:fontRef idx="minor">
            <a:schemeClr val="dk1"/>
          </a:fontRef>
        </p:style>
        <p:txBody>
          <a:bodyPr>
            <a:noAutofit/>
          </a:bodyPr>
          <a:lstStyle/>
          <a:p>
            <a:r>
              <a:rPr lang="en-US" sz="3600" dirty="0" smtClean="0">
                <a:latin typeface="Aharoni" pitchFamily="2" charset="-79"/>
                <a:cs typeface="Aharoni" pitchFamily="2" charset="-79"/>
              </a:rPr>
              <a:t/>
            </a:r>
            <a:br>
              <a:rPr lang="en-US" sz="3600" dirty="0" smtClean="0">
                <a:latin typeface="Aharoni" pitchFamily="2" charset="-79"/>
                <a:cs typeface="Aharoni" pitchFamily="2" charset="-79"/>
              </a:rPr>
            </a:br>
            <a:r>
              <a:rPr lang="en-US" sz="3600" dirty="0" smtClean="0">
                <a:latin typeface="Aharoni" pitchFamily="2" charset="-79"/>
                <a:cs typeface="Aharoni" pitchFamily="2" charset="-79"/>
              </a:rPr>
              <a:t>Customized Indoor Golf Simulator Studio Set</a:t>
            </a:r>
            <a:r>
              <a:rPr lang="en-US" sz="3600" dirty="0" smtClean="0"/>
              <a:t/>
            </a:r>
            <a:br>
              <a:rPr lang="en-US" sz="3600" dirty="0" smtClean="0"/>
            </a:br>
            <a:endParaRPr lang="en-US" sz="3600" dirty="0"/>
          </a:p>
        </p:txBody>
      </p:sp>
      <p:pic>
        <p:nvPicPr>
          <p:cNvPr id="41986" name="Picture 2"/>
          <p:cNvPicPr>
            <a:picLocks noChangeAspect="1" noChangeArrowheads="1"/>
          </p:cNvPicPr>
          <p:nvPr/>
        </p:nvPicPr>
        <p:blipFill>
          <a:blip r:embed="rId3" cstate="print"/>
          <a:srcRect/>
          <a:stretch>
            <a:fillRect/>
          </a:stretch>
        </p:blipFill>
        <p:spPr bwMode="auto">
          <a:xfrm>
            <a:off x="228600" y="1295400"/>
            <a:ext cx="8382000" cy="5410200"/>
          </a:xfrm>
          <a:prstGeom prst="rect">
            <a:avLst/>
          </a:prstGeom>
          <a:noFill/>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457200"/>
          </a:xfrm>
        </p:spPr>
        <p:style>
          <a:lnRef idx="1">
            <a:schemeClr val="accent2"/>
          </a:lnRef>
          <a:fillRef idx="2">
            <a:schemeClr val="accent2"/>
          </a:fillRef>
          <a:effectRef idx="1">
            <a:schemeClr val="accent2"/>
          </a:effectRef>
          <a:fontRef idx="minor">
            <a:schemeClr val="dk1"/>
          </a:fontRef>
        </p:style>
        <p:txBody>
          <a:bodyPr>
            <a:normAutofit/>
          </a:bodyPr>
          <a:lstStyle/>
          <a:p>
            <a:r>
              <a:rPr lang="en-US" sz="1600" b="1" dirty="0" smtClean="0"/>
              <a:t>Customized Indoor Golf Studio Simulator</a:t>
            </a:r>
            <a:endParaRPr lang="en-US" sz="1600" dirty="0"/>
          </a:p>
        </p:txBody>
      </p:sp>
      <p:graphicFrame>
        <p:nvGraphicFramePr>
          <p:cNvPr id="4" name="Table 3"/>
          <p:cNvGraphicFramePr>
            <a:graphicFrameLocks noGrp="1"/>
          </p:cNvGraphicFramePr>
          <p:nvPr/>
        </p:nvGraphicFramePr>
        <p:xfrm>
          <a:off x="228601" y="604467"/>
          <a:ext cx="8686799" cy="6101133"/>
        </p:xfrm>
        <a:graphic>
          <a:graphicData uri="http://schemas.openxmlformats.org/drawingml/2006/table">
            <a:tbl>
              <a:tblPr/>
              <a:tblGrid>
                <a:gridCol w="758266"/>
                <a:gridCol w="4722533"/>
                <a:gridCol w="758266"/>
                <a:gridCol w="532116"/>
                <a:gridCol w="957809"/>
                <a:gridCol w="957809"/>
              </a:tblGrid>
              <a:tr h="262304">
                <a:tc>
                  <a:txBody>
                    <a:bodyPr/>
                    <a:lstStyle/>
                    <a:p>
                      <a:pPr marL="139700" marR="0">
                        <a:spcBef>
                          <a:spcPts val="0"/>
                        </a:spcBef>
                        <a:spcAft>
                          <a:spcPts val="0"/>
                        </a:spcAft>
                      </a:pPr>
                      <a:r>
                        <a:rPr lang="en-US" sz="1200" dirty="0">
                          <a:latin typeface="Calibri"/>
                          <a:ea typeface="Calibri"/>
                          <a:cs typeface="Arial"/>
                        </a:rPr>
                        <a:t>Items</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1905000" marR="0">
                        <a:spcBef>
                          <a:spcPts val="0"/>
                        </a:spcBef>
                        <a:spcAft>
                          <a:spcPts val="0"/>
                        </a:spcAft>
                      </a:pPr>
                      <a:r>
                        <a:rPr lang="en-US" sz="1200" dirty="0">
                          <a:latin typeface="Calibri"/>
                          <a:ea typeface="Calibri"/>
                          <a:cs typeface="Arial"/>
                        </a:rPr>
                        <a:t>Description</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gridSpan="2">
                  <a:txBody>
                    <a:bodyPr/>
                    <a:lstStyle/>
                    <a:p>
                      <a:pPr marL="355600" marR="0">
                        <a:spcBef>
                          <a:spcPts val="0"/>
                        </a:spcBef>
                        <a:spcAft>
                          <a:spcPts val="0"/>
                        </a:spcAft>
                      </a:pPr>
                      <a:r>
                        <a:rPr lang="en-US" sz="1200" dirty="0">
                          <a:latin typeface="Calibri"/>
                          <a:ea typeface="Calibri"/>
                          <a:cs typeface="Arial"/>
                        </a:rPr>
                        <a:t>Quantity</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101600" marR="0">
                        <a:spcBef>
                          <a:spcPts val="0"/>
                        </a:spcBef>
                        <a:spcAft>
                          <a:spcPts val="0"/>
                        </a:spcAft>
                      </a:pPr>
                      <a:r>
                        <a:rPr lang="en-US" sz="1200" dirty="0">
                          <a:latin typeface="Calibri"/>
                          <a:ea typeface="Calibri"/>
                          <a:cs typeface="Arial"/>
                        </a:rPr>
                        <a:t>Price</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228600" algn="r">
                        <a:spcBef>
                          <a:spcPts val="0"/>
                        </a:spcBef>
                        <a:spcAft>
                          <a:spcPts val="0"/>
                        </a:spcAft>
                      </a:pPr>
                      <a:r>
                        <a:rPr lang="en-US" sz="1200" dirty="0">
                          <a:latin typeface="Calibri"/>
                          <a:ea typeface="Calibri"/>
                          <a:cs typeface="Arial"/>
                        </a:rPr>
                        <a:t>Total</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r>
              <a:tr h="105298">
                <a:tc>
                  <a:txBody>
                    <a:bodyPr/>
                    <a:lstStyle/>
                    <a:p>
                      <a:pPr marL="0" marR="0">
                        <a:spcBef>
                          <a:spcPts val="0"/>
                        </a:spcBef>
                        <a:spcAft>
                          <a:spcPts val="0"/>
                        </a:spcAft>
                      </a:pPr>
                      <a:endParaRPr lang="en-US" sz="7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7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7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7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7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7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49906">
                <a:tc>
                  <a:txBody>
                    <a:bodyPr/>
                    <a:lstStyle/>
                    <a:p>
                      <a:pPr marL="0" marR="0" algn="ctr">
                        <a:spcBef>
                          <a:spcPts val="0"/>
                        </a:spcBef>
                        <a:spcAft>
                          <a:spcPts val="0"/>
                        </a:spcAft>
                      </a:pPr>
                      <a:r>
                        <a:rPr lang="en-US" sz="1200" dirty="0">
                          <a:latin typeface="Calibri"/>
                          <a:ea typeface="Calibri"/>
                          <a:cs typeface="Arial"/>
                        </a:rPr>
                        <a:t>1</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200" dirty="0">
                          <a:latin typeface="Calibri"/>
                          <a:ea typeface="Calibri"/>
                          <a:cs typeface="Arial"/>
                        </a:rPr>
                        <a:t>Optishot Simulator (Sensor + Software) (Upgraded)</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444500" marR="0" algn="ctr">
                        <a:spcBef>
                          <a:spcPts val="0"/>
                        </a:spcBef>
                        <a:spcAft>
                          <a:spcPts val="0"/>
                        </a:spcAft>
                      </a:pPr>
                      <a:r>
                        <a:rPr lang="en-US" sz="1200" dirty="0">
                          <a:latin typeface="Calibri"/>
                          <a:ea typeface="Calibri"/>
                          <a:cs typeface="Arial"/>
                        </a:rPr>
                        <a:t>1</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00317">
                <a:tc>
                  <a:txBody>
                    <a:bodyPr/>
                    <a:lstStyle/>
                    <a:p>
                      <a:pPr marL="0" marR="0" algn="ctr">
                        <a:spcBef>
                          <a:spcPts val="0"/>
                        </a:spcBef>
                        <a:spcAft>
                          <a:spcPts val="0"/>
                        </a:spcAft>
                      </a:pPr>
                      <a:r>
                        <a:rPr lang="en-US" sz="1200" dirty="0">
                          <a:latin typeface="Calibri"/>
                          <a:ea typeface="Calibri"/>
                          <a:cs typeface="Arial"/>
                        </a:rPr>
                        <a:t>2</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200" dirty="0">
                          <a:latin typeface="Calibri"/>
                          <a:ea typeface="Calibri"/>
                          <a:cs typeface="Arial"/>
                        </a:rPr>
                        <a:t>Golf Mat  Artificial Grass  5*5 feet</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444500" marR="0" algn="ctr">
                        <a:spcBef>
                          <a:spcPts val="0"/>
                        </a:spcBef>
                        <a:spcAft>
                          <a:spcPts val="0"/>
                        </a:spcAft>
                      </a:pPr>
                      <a:r>
                        <a:rPr lang="en-US" sz="1200" dirty="0">
                          <a:latin typeface="Calibri"/>
                          <a:ea typeface="Calibri"/>
                          <a:cs typeface="Arial"/>
                        </a:rPr>
                        <a:t>1</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15326">
                <a:tc>
                  <a:txBody>
                    <a:bodyPr/>
                    <a:lstStyle/>
                    <a:p>
                      <a:pPr marL="0" marR="0" algn="ctr">
                        <a:spcBef>
                          <a:spcPts val="0"/>
                        </a:spcBef>
                        <a:spcAft>
                          <a:spcPts val="0"/>
                        </a:spcAft>
                      </a:pPr>
                      <a:r>
                        <a:rPr lang="en-US" sz="1200" dirty="0">
                          <a:latin typeface="Calibri"/>
                          <a:ea typeface="Calibri"/>
                          <a:cs typeface="Arial"/>
                        </a:rPr>
                        <a:t>3</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200" dirty="0">
                          <a:latin typeface="Calibri"/>
                          <a:ea typeface="Calibri"/>
                          <a:cs typeface="Arial"/>
                        </a:rPr>
                        <a:t>Golf Mat  Artificial Grass 10*6.5 feet</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444500" marR="0" algn="ctr">
                        <a:spcBef>
                          <a:spcPts val="0"/>
                        </a:spcBef>
                        <a:spcAft>
                          <a:spcPts val="0"/>
                        </a:spcAft>
                      </a:pPr>
                      <a:r>
                        <a:rPr lang="en-US" sz="1200" dirty="0">
                          <a:latin typeface="Bookman Old Style"/>
                          <a:ea typeface="Bookman Old Style"/>
                          <a:cs typeface="Arial"/>
                        </a:rPr>
                        <a:t>2</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38162">
                <a:tc>
                  <a:txBody>
                    <a:bodyPr/>
                    <a:lstStyle/>
                    <a:p>
                      <a:pPr marL="0" marR="0" algn="ctr">
                        <a:spcBef>
                          <a:spcPts val="0"/>
                        </a:spcBef>
                        <a:spcAft>
                          <a:spcPts val="0"/>
                        </a:spcAft>
                      </a:pPr>
                      <a:r>
                        <a:rPr lang="en-US" sz="1200" dirty="0">
                          <a:latin typeface="Calibri"/>
                          <a:ea typeface="Calibri"/>
                          <a:cs typeface="Arial"/>
                        </a:rPr>
                        <a:t>4</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200" dirty="0">
                          <a:latin typeface="Bookman Old Style"/>
                          <a:ea typeface="Bookman Old Style"/>
                          <a:cs typeface="Arial"/>
                        </a:rPr>
                        <a:t>Laptop</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444500" marR="0" algn="ctr">
                        <a:spcBef>
                          <a:spcPts val="0"/>
                        </a:spcBef>
                        <a:spcAft>
                          <a:spcPts val="0"/>
                        </a:spcAft>
                      </a:pPr>
                      <a:r>
                        <a:rPr lang="en-US" sz="1200" dirty="0">
                          <a:latin typeface="Calibri"/>
                          <a:ea typeface="Calibri"/>
                          <a:cs typeface="Arial"/>
                        </a:rPr>
                        <a:t>1</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75213">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20544">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200" dirty="0">
                          <a:latin typeface="Calibri"/>
                          <a:ea typeface="Calibri"/>
                          <a:cs typeface="Arial"/>
                        </a:rPr>
                        <a:t>- Intel i3, 4GB RAM, 1 Tera SATA HD, External Graphic Card, DVD</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386660">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200" dirty="0">
                          <a:latin typeface="Calibri"/>
                          <a:ea typeface="Calibri"/>
                          <a:cs typeface="Arial"/>
                        </a:rPr>
                        <a:t>- Genuine Windows 8</a:t>
                      </a:r>
                      <a:endParaRPr lang="en-US" sz="1050" dirty="0">
                        <a:latin typeface="Calibri"/>
                        <a:ea typeface="Calibri"/>
                        <a:cs typeface="Arial"/>
                      </a:endParaRPr>
                    </a:p>
                    <a:p>
                      <a:pPr marL="38100" marR="0">
                        <a:spcBef>
                          <a:spcPts val="0"/>
                        </a:spcBef>
                        <a:spcAft>
                          <a:spcPts val="0"/>
                        </a:spcAft>
                      </a:pPr>
                      <a:r>
                        <a:rPr lang="en-US" sz="1200" dirty="0">
                          <a:latin typeface="Calibri"/>
                          <a:ea typeface="Calibri"/>
                          <a:cs typeface="Arial"/>
                        </a:rPr>
                        <a:t>- Top Table for Laptop Included</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07495">
                <a:tc>
                  <a:txBody>
                    <a:bodyPr/>
                    <a:lstStyle/>
                    <a:p>
                      <a:pPr marL="0" marR="0" algn="ctr">
                        <a:spcBef>
                          <a:spcPts val="0"/>
                        </a:spcBef>
                        <a:spcAft>
                          <a:spcPts val="0"/>
                        </a:spcAft>
                      </a:pPr>
                      <a:r>
                        <a:rPr lang="en-US" sz="1200" dirty="0">
                          <a:latin typeface="Calibri"/>
                          <a:ea typeface="Calibri"/>
                          <a:cs typeface="Arial"/>
                        </a:rPr>
                        <a:t>6</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200" dirty="0">
                          <a:latin typeface="Calibri"/>
                          <a:ea typeface="Calibri"/>
                          <a:cs typeface="Arial"/>
                        </a:rPr>
                        <a:t>Projector</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444500" marR="0" algn="ctr">
                        <a:spcBef>
                          <a:spcPts val="0"/>
                        </a:spcBef>
                        <a:spcAft>
                          <a:spcPts val="0"/>
                        </a:spcAft>
                      </a:pPr>
                      <a:r>
                        <a:rPr lang="en-US" sz="1200" dirty="0">
                          <a:latin typeface="Calibri"/>
                          <a:ea typeface="Calibri"/>
                          <a:cs typeface="Arial"/>
                        </a:rPr>
                        <a:t>1</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55129">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200" dirty="0">
                          <a:latin typeface="Calibri"/>
                          <a:ea typeface="Calibri"/>
                          <a:cs typeface="Arial"/>
                        </a:rPr>
                        <a:t>- LDP, XGA, 2800 Lumens, Short Throw</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55129">
                <a:tc>
                  <a:txBody>
                    <a:bodyPr/>
                    <a:lstStyle/>
                    <a:p>
                      <a:pPr marL="0" marR="0" algn="ctr">
                        <a:spcBef>
                          <a:spcPts val="0"/>
                        </a:spcBef>
                        <a:spcAft>
                          <a:spcPts val="0"/>
                        </a:spcAft>
                      </a:pPr>
                      <a:r>
                        <a:rPr lang="en-US" sz="1200" dirty="0">
                          <a:latin typeface="Calibri"/>
                          <a:ea typeface="Calibri"/>
                          <a:cs typeface="Arial"/>
                        </a:rPr>
                        <a:t>7</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200" dirty="0">
                          <a:latin typeface="Calibri"/>
                          <a:ea typeface="Calibri"/>
                          <a:cs typeface="Arial"/>
                        </a:rPr>
                        <a:t>- Power Cabel</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444500" marR="0" algn="ctr">
                        <a:spcBef>
                          <a:spcPts val="0"/>
                        </a:spcBef>
                        <a:spcAft>
                          <a:spcPts val="0"/>
                        </a:spcAft>
                      </a:pPr>
                      <a:r>
                        <a:rPr lang="en-US" sz="1200" dirty="0">
                          <a:latin typeface="Calibri"/>
                          <a:ea typeface="Calibri"/>
                          <a:cs typeface="Arial"/>
                        </a:rPr>
                        <a:t>1</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10758">
                <a:tc>
                  <a:txBody>
                    <a:bodyPr/>
                    <a:lstStyle/>
                    <a:p>
                      <a:pPr marL="0" marR="0" algn="ctr">
                        <a:spcBef>
                          <a:spcPts val="0"/>
                        </a:spcBef>
                        <a:spcAft>
                          <a:spcPts val="0"/>
                        </a:spcAft>
                      </a:pPr>
                      <a:r>
                        <a:rPr lang="en-US" sz="1200" dirty="0">
                          <a:latin typeface="Calibri"/>
                          <a:ea typeface="Calibri"/>
                          <a:cs typeface="Arial"/>
                        </a:rPr>
                        <a:t>8</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200" dirty="0">
                          <a:latin typeface="Calibri"/>
                          <a:ea typeface="Calibri"/>
                          <a:cs typeface="Arial"/>
                        </a:rPr>
                        <a:t>- Projector Mounting</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10104">
                <a:tc>
                  <a:txBody>
                    <a:bodyPr/>
                    <a:lstStyle/>
                    <a:p>
                      <a:pPr marL="0" marR="0" algn="ctr">
                        <a:spcBef>
                          <a:spcPts val="0"/>
                        </a:spcBef>
                        <a:spcAft>
                          <a:spcPts val="0"/>
                        </a:spcAft>
                      </a:pPr>
                      <a:r>
                        <a:rPr lang="en-US" sz="1200" dirty="0">
                          <a:latin typeface="Calibri"/>
                          <a:ea typeface="Calibri"/>
                          <a:cs typeface="Arial"/>
                        </a:rPr>
                        <a:t>9</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200" dirty="0">
                          <a:latin typeface="Calibri"/>
                          <a:ea typeface="Calibri"/>
                          <a:cs typeface="Arial"/>
                        </a:rPr>
                        <a:t>- HDMI Cable 15'</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444500" marR="0" algn="ctr">
                        <a:spcBef>
                          <a:spcPts val="0"/>
                        </a:spcBef>
                        <a:spcAft>
                          <a:spcPts val="0"/>
                        </a:spcAft>
                      </a:pPr>
                      <a:r>
                        <a:rPr lang="en-US" sz="1200" dirty="0">
                          <a:latin typeface="Calibri"/>
                          <a:ea typeface="Calibri"/>
                          <a:cs typeface="Arial"/>
                        </a:rPr>
                        <a:t>1</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10758">
                <a:tc>
                  <a:txBody>
                    <a:bodyPr/>
                    <a:lstStyle/>
                    <a:p>
                      <a:pPr marL="0" marR="0" algn="ctr">
                        <a:spcBef>
                          <a:spcPts val="0"/>
                        </a:spcBef>
                        <a:spcAft>
                          <a:spcPts val="0"/>
                        </a:spcAft>
                      </a:pPr>
                      <a:r>
                        <a:rPr lang="en-US" sz="1200" b="1" dirty="0">
                          <a:latin typeface="Calibri"/>
                          <a:ea typeface="Calibri"/>
                          <a:cs typeface="Arial"/>
                        </a:rPr>
                        <a:t>10</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200" b="1" dirty="0">
                          <a:latin typeface="Calibri"/>
                          <a:ea typeface="Calibri"/>
                          <a:cs typeface="Arial"/>
                        </a:rPr>
                        <a:t>Frame Set (9’x10'x6')</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16629">
                <a:tc>
                  <a:txBody>
                    <a:bodyPr/>
                    <a:lstStyle/>
                    <a:p>
                      <a:pPr marL="0" marR="0">
                        <a:spcBef>
                          <a:spcPts val="0"/>
                        </a:spcBef>
                        <a:spcAft>
                          <a:spcPts val="0"/>
                        </a:spcAft>
                      </a:pP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200" b="1" dirty="0">
                          <a:latin typeface="Calibri"/>
                          <a:ea typeface="Calibri"/>
                          <a:cs typeface="Arial"/>
                        </a:rPr>
                        <a:t>- IBS Steel Frame</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444500" marR="0" algn="ctr">
                        <a:spcBef>
                          <a:spcPts val="0"/>
                        </a:spcBef>
                        <a:spcAft>
                          <a:spcPts val="0"/>
                        </a:spcAft>
                      </a:pPr>
                      <a:r>
                        <a:rPr lang="en-US" sz="1200" b="1" dirty="0">
                          <a:latin typeface="Calibri"/>
                          <a:ea typeface="Calibri"/>
                          <a:cs typeface="Arial"/>
                        </a:rPr>
                        <a:t>1</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04234">
                <a:tc>
                  <a:txBody>
                    <a:bodyPr/>
                    <a:lstStyle/>
                    <a:p>
                      <a:pPr marL="0" marR="0" algn="ctr">
                        <a:spcBef>
                          <a:spcPts val="0"/>
                        </a:spcBef>
                        <a:spcAft>
                          <a:spcPts val="0"/>
                        </a:spcAft>
                      </a:pPr>
                      <a:r>
                        <a:rPr lang="en-US" sz="1200" b="1" dirty="0">
                          <a:latin typeface="Calibri"/>
                          <a:ea typeface="Calibri"/>
                          <a:cs typeface="Arial"/>
                        </a:rPr>
                        <a:t>11</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200" b="1" dirty="0">
                          <a:latin typeface="Calibri"/>
                          <a:ea typeface="Calibri"/>
                          <a:cs typeface="Arial"/>
                        </a:rPr>
                        <a:t>- Canvas Screen (White)- High Impact Fabric Material</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444500" marR="0" algn="ctr">
                        <a:spcBef>
                          <a:spcPts val="0"/>
                        </a:spcBef>
                        <a:spcAft>
                          <a:spcPts val="0"/>
                        </a:spcAft>
                      </a:pPr>
                      <a:r>
                        <a:rPr lang="en-US" sz="1200" b="1" dirty="0">
                          <a:latin typeface="Calibri"/>
                          <a:ea typeface="Calibri"/>
                          <a:cs typeface="Arial"/>
                        </a:rPr>
                        <a:t>1</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13367">
                <a:tc>
                  <a:txBody>
                    <a:bodyPr/>
                    <a:lstStyle/>
                    <a:p>
                      <a:pPr marL="0" marR="0" algn="ctr">
                        <a:spcBef>
                          <a:spcPts val="0"/>
                        </a:spcBef>
                        <a:spcAft>
                          <a:spcPts val="0"/>
                        </a:spcAft>
                      </a:pPr>
                      <a:r>
                        <a:rPr lang="en-US" sz="1200" b="1" dirty="0">
                          <a:latin typeface="Calibri"/>
                          <a:ea typeface="Calibri"/>
                          <a:cs typeface="Arial"/>
                        </a:rPr>
                        <a:t>12</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38100" marR="0">
                        <a:spcBef>
                          <a:spcPts val="0"/>
                        </a:spcBef>
                        <a:spcAft>
                          <a:spcPts val="0"/>
                        </a:spcAft>
                      </a:pPr>
                      <a:r>
                        <a:rPr lang="en-US" sz="1200" b="1" dirty="0">
                          <a:latin typeface="Calibri"/>
                          <a:ea typeface="Calibri"/>
                          <a:cs typeface="Arial"/>
                        </a:rPr>
                        <a:t>- Heavy Duty Net (Left and right, Top, Back and Bottom)</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444500" marR="0" algn="ctr">
                        <a:spcBef>
                          <a:spcPts val="0"/>
                        </a:spcBef>
                        <a:spcAft>
                          <a:spcPts val="0"/>
                        </a:spcAft>
                      </a:pPr>
                      <a:r>
                        <a:rPr lang="en-US" sz="1200" b="1" dirty="0">
                          <a:latin typeface="Calibri"/>
                          <a:ea typeface="Calibri"/>
                          <a:cs typeface="Arial"/>
                        </a:rPr>
                        <a:t>1</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18587">
                <a:tc>
                  <a:txBody>
                    <a:bodyPr/>
                    <a:lstStyle/>
                    <a:p>
                      <a:pPr marL="0" marR="0" algn="ctr">
                        <a:spcBef>
                          <a:spcPts val="0"/>
                        </a:spcBef>
                        <a:spcAft>
                          <a:spcPts val="0"/>
                        </a:spcAft>
                      </a:pPr>
                      <a:r>
                        <a:rPr lang="en-US" sz="1200" dirty="0">
                          <a:latin typeface="Calibri"/>
                          <a:ea typeface="Calibri"/>
                          <a:cs typeface="Arial"/>
                        </a:rPr>
                        <a:t>14</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r>
                        <a:rPr lang="en-US" sz="1200" dirty="0">
                          <a:latin typeface="Calibri"/>
                          <a:ea typeface="Calibri"/>
                          <a:cs typeface="Arial"/>
                        </a:rPr>
                        <a:t>Setup and Delivery within Peninsular Malaysia</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68515">
                <a:tc>
                  <a:txBody>
                    <a:bodyPr/>
                    <a:lstStyle/>
                    <a:p>
                      <a:pPr marL="0" marR="0" algn="ctr">
                        <a:lnSpc>
                          <a:spcPts val="1460"/>
                        </a:lnSpc>
                        <a:spcBef>
                          <a:spcPts val="0"/>
                        </a:spcBef>
                        <a:spcAft>
                          <a:spcPts val="0"/>
                        </a:spcAft>
                      </a:pPr>
                      <a:r>
                        <a:rPr lang="en-US" sz="1200" dirty="0">
                          <a:latin typeface="Calibri"/>
                          <a:ea typeface="Calibri"/>
                          <a:cs typeface="Arial"/>
                        </a:rPr>
                        <a:t>15</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lnSpc>
                          <a:spcPts val="1460"/>
                        </a:lnSpc>
                        <a:spcBef>
                          <a:spcPts val="0"/>
                        </a:spcBef>
                        <a:spcAft>
                          <a:spcPts val="0"/>
                        </a:spcAft>
                      </a:pPr>
                      <a:r>
                        <a:rPr lang="en-US" sz="1200" b="1" dirty="0">
                          <a:latin typeface="Calibri"/>
                          <a:ea typeface="Calibri"/>
                          <a:cs typeface="Arial"/>
                        </a:rPr>
                        <a:t>Technical Support and Service For One Year</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75213">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5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300802">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gridSpan="2">
                  <a:txBody>
                    <a:bodyPr/>
                    <a:lstStyle/>
                    <a:p>
                      <a:pPr marL="38100" marR="0">
                        <a:spcBef>
                          <a:spcPts val="0"/>
                        </a:spcBef>
                        <a:spcAft>
                          <a:spcPts val="0"/>
                        </a:spcAft>
                      </a:pPr>
                      <a:r>
                        <a:rPr lang="en-US" sz="1200" dirty="0">
                          <a:latin typeface="Calibri"/>
                          <a:ea typeface="Calibri"/>
                          <a:cs typeface="Arial"/>
                        </a:rPr>
                        <a:t>Grand Total RM</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0" marR="241300" algn="r">
                        <a:spcBef>
                          <a:spcPts val="0"/>
                        </a:spcBef>
                        <a:spcAft>
                          <a:spcPts val="0"/>
                        </a:spcAft>
                      </a:pPr>
                      <a:r>
                        <a:rPr lang="en-US" sz="1200" dirty="0" smtClean="0">
                          <a:latin typeface="Calibri"/>
                          <a:ea typeface="Calibri"/>
                          <a:cs typeface="Arial"/>
                        </a:rPr>
                        <a:t>39,000</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r>
              <a:tr h="135383">
                <a:tc rowSpan="2" gridSpan="2">
                  <a:txBody>
                    <a:bodyPr/>
                    <a:lstStyle/>
                    <a:p>
                      <a:pPr marL="0" marR="0">
                        <a:spcBef>
                          <a:spcPts val="0"/>
                        </a:spcBef>
                        <a:spcAft>
                          <a:spcPts val="0"/>
                        </a:spcAft>
                      </a:pPr>
                      <a:r>
                        <a:rPr lang="en-US" sz="1200" b="1" dirty="0">
                          <a:latin typeface="Calibri"/>
                          <a:ea typeface="Calibri"/>
                          <a:cs typeface="Arial"/>
                        </a:rPr>
                        <a:t>Terms &amp; Conditions</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rowSpan="2" hMerge="1">
                  <a:txBody>
                    <a:bodyPr/>
                    <a:lstStyle/>
                    <a:p>
                      <a:endParaRPr lang="en-US"/>
                    </a:p>
                  </a:txBody>
                  <a:tcPr/>
                </a:tc>
                <a:tc>
                  <a:txBody>
                    <a:bodyPr/>
                    <a:lstStyle/>
                    <a:p>
                      <a:pPr marL="0" marR="0">
                        <a:spcBef>
                          <a:spcPts val="0"/>
                        </a:spcBef>
                        <a:spcAft>
                          <a:spcPts val="0"/>
                        </a:spcAft>
                      </a:pPr>
                      <a:endParaRPr lang="en-US" sz="9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9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9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9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199664">
                <a:tc gridSpan="2" vMerge="1">
                  <a:txBody>
                    <a:bodyPr/>
                    <a:lstStyle/>
                    <a:p>
                      <a:endParaRPr lang="en-US"/>
                    </a:p>
                  </a:txBody>
                  <a:tcPr/>
                </a:tc>
                <a:tc hMerge="1" vMerge="1">
                  <a:txBody>
                    <a:bodyPr/>
                    <a:lstStyle/>
                    <a:p>
                      <a:endParaRPr lang="en-US"/>
                    </a:p>
                  </a:txBody>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08147">
                <a:tc gridSpan="2">
                  <a:txBody>
                    <a:bodyPr/>
                    <a:lstStyle/>
                    <a:p>
                      <a:pPr marL="0" marR="0">
                        <a:spcBef>
                          <a:spcPts val="0"/>
                        </a:spcBef>
                        <a:spcAft>
                          <a:spcPts val="0"/>
                        </a:spcAft>
                      </a:pPr>
                      <a:r>
                        <a:rPr lang="en-US" sz="1200" b="1" dirty="0">
                          <a:latin typeface="Calibri"/>
                          <a:ea typeface="Calibri"/>
                          <a:cs typeface="Arial"/>
                        </a:rPr>
                        <a:t>Price: Nett in Ringgit Malaysia   </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15326">
                <a:tc gridSpan="2">
                  <a:txBody>
                    <a:bodyPr/>
                    <a:lstStyle/>
                    <a:p>
                      <a:pPr marL="0" marR="0">
                        <a:spcBef>
                          <a:spcPts val="0"/>
                        </a:spcBef>
                        <a:spcAft>
                          <a:spcPts val="0"/>
                        </a:spcAft>
                      </a:pPr>
                      <a:r>
                        <a:rPr lang="en-US" sz="1200" b="1" dirty="0">
                          <a:latin typeface="Calibri"/>
                          <a:ea typeface="Calibri"/>
                          <a:cs typeface="Arial"/>
                        </a:rPr>
                        <a:t>Warranty:</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68515">
                <a:tc gridSpan="2">
                  <a:txBody>
                    <a:bodyPr/>
                    <a:lstStyle/>
                    <a:p>
                      <a:pPr marL="38100" marR="0">
                        <a:lnSpc>
                          <a:spcPts val="1460"/>
                        </a:lnSpc>
                        <a:spcBef>
                          <a:spcPts val="0"/>
                        </a:spcBef>
                        <a:spcAft>
                          <a:spcPts val="0"/>
                        </a:spcAft>
                      </a:pPr>
                      <a:r>
                        <a:rPr lang="en-US" sz="1200" b="1" dirty="0">
                          <a:latin typeface="Calibri"/>
                          <a:ea typeface="Calibri"/>
                          <a:cs typeface="Arial"/>
                        </a:rPr>
                        <a:t>- 1 year for Desktop PC and Projector</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r h="268515">
                <a:tc gridSpan="2">
                  <a:txBody>
                    <a:bodyPr/>
                    <a:lstStyle/>
                    <a:p>
                      <a:pPr marL="38100" marR="0">
                        <a:lnSpc>
                          <a:spcPts val="1460"/>
                        </a:lnSpc>
                        <a:spcBef>
                          <a:spcPts val="0"/>
                        </a:spcBef>
                        <a:spcAft>
                          <a:spcPts val="0"/>
                        </a:spcAft>
                      </a:pPr>
                      <a:r>
                        <a:rPr lang="en-US" sz="1200" b="1" dirty="0">
                          <a:latin typeface="Calibri"/>
                          <a:ea typeface="Calibri"/>
                          <a:cs typeface="Arial"/>
                        </a:rPr>
                        <a:t>- 1 year for Optishot Golf Simulator Sensor Upgraded</a:t>
                      </a:r>
                      <a:endParaRPr lang="en-US" sz="1050" dirty="0">
                        <a:latin typeface="Calibri"/>
                        <a:ea typeface="Calibri"/>
                        <a:cs typeface="Arial"/>
                      </a:endParaRPr>
                    </a:p>
                  </a:txBody>
                  <a:tcPr marL="0" marR="0" marT="0" marB="0" anchor="b">
                    <a:lnL>
                      <a:noFill/>
                    </a:lnL>
                    <a:lnR>
                      <a:noFill/>
                    </a:lnR>
                    <a:lnT>
                      <a:noFill/>
                    </a:lnT>
                    <a:lnB>
                      <a:noFill/>
                    </a:lnB>
                    <a:solidFill>
                      <a:srgbClr val="E9EDF4"/>
                    </a:solidFill>
                  </a:tcPr>
                </a:tc>
                <a:tc hMerge="1">
                  <a:txBody>
                    <a:bodyPr/>
                    <a:lstStyle/>
                    <a:p>
                      <a:endParaRPr lang="en-US"/>
                    </a:p>
                  </a:txBody>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c>
                  <a:txBody>
                    <a:bodyPr/>
                    <a:lstStyle/>
                    <a:p>
                      <a:pPr marL="0" marR="0">
                        <a:spcBef>
                          <a:spcPts val="0"/>
                        </a:spcBef>
                        <a:spcAft>
                          <a:spcPts val="0"/>
                        </a:spcAft>
                      </a:pPr>
                      <a:endParaRPr lang="en-US" sz="1200" dirty="0">
                        <a:latin typeface="Times New Roman"/>
                        <a:ea typeface="Times New Roman"/>
                        <a:cs typeface="Arial"/>
                      </a:endParaRPr>
                    </a:p>
                  </a:txBody>
                  <a:tcPr marL="0" marR="0" marT="0" marB="0" anchor="b">
                    <a:lnL>
                      <a:noFill/>
                    </a:lnL>
                    <a:lnR>
                      <a:noFill/>
                    </a:lnR>
                    <a:lnT>
                      <a:noFill/>
                    </a:lnT>
                    <a:lnB>
                      <a:noFill/>
                    </a:lnB>
                    <a:solidFill>
                      <a:srgbClr val="E9EDF4"/>
                    </a:solidFill>
                  </a:tcPr>
                </a:tc>
              </a:tr>
            </a:tbl>
          </a:graphicData>
        </a:graphic>
      </p:graphicFrame>
    </p:spTree>
  </p:cSld>
  <p:clrMapOvr>
    <a:masterClrMapping/>
  </p:clrMapOvr>
  <p:transition spd="slow">
    <p:dissolve/>
    <p:sndAc>
      <p:stSnd>
        <p:snd r:embed="rId2" name="breeze.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
            <a:ext cx="7772400" cy="1295400"/>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b="1" dirty="0" smtClean="0">
                <a:latin typeface="Arial" pitchFamily="34" charset="0"/>
                <a:cs typeface="Arial" pitchFamily="34" charset="0"/>
              </a:rPr>
              <a:t>Recommended Items purchased additional with Golf Studio Simulator:</a:t>
            </a:r>
            <a:endParaRPr lang="en-US" sz="3600" b="1" dirty="0">
              <a:latin typeface="Arial" pitchFamily="34" charset="0"/>
              <a:cs typeface="Arial" pitchFamily="34" charset="0"/>
            </a:endParaRPr>
          </a:p>
        </p:txBody>
      </p:sp>
      <p:sp>
        <p:nvSpPr>
          <p:cNvPr id="3" name="Subtitle 2"/>
          <p:cNvSpPr>
            <a:spLocks noGrp="1"/>
          </p:cNvSpPr>
          <p:nvPr>
            <p:ph type="subTitle" idx="1"/>
          </p:nvPr>
        </p:nvSpPr>
        <p:spPr>
          <a:xfrm>
            <a:off x="0" y="1371600"/>
            <a:ext cx="9144000" cy="6934200"/>
          </a:xfrm>
          <a:ln>
            <a:solidFill>
              <a:schemeClr val="tx2"/>
            </a:solidFill>
          </a:ln>
        </p:spPr>
        <p:txBody>
          <a:bodyPr>
            <a:normAutofit fontScale="85000" lnSpcReduction="20000"/>
          </a:bodyPr>
          <a:lstStyle/>
          <a:p>
            <a:r>
              <a:rPr lang="en-US" sz="3500" b="1" dirty="0" smtClean="0">
                <a:latin typeface="Arial" pitchFamily="34" charset="0"/>
                <a:cs typeface="Arial" pitchFamily="34" charset="0"/>
              </a:rPr>
              <a:t>Cleveland Golf Mens Package Set RegularFlex</a:t>
            </a:r>
          </a:p>
          <a:p>
            <a:r>
              <a:rPr lang="en-US" sz="3500" b="1" dirty="0" smtClean="0">
                <a:latin typeface="Arial" pitchFamily="34" charset="0"/>
                <a:cs typeface="Arial" pitchFamily="34" charset="0"/>
              </a:rPr>
              <a:t>RM2500 </a:t>
            </a:r>
          </a:p>
          <a:p>
            <a:r>
              <a:rPr lang="en-US" sz="3500" b="1" dirty="0" smtClean="0">
                <a:latin typeface="Arial" pitchFamily="34" charset="0"/>
                <a:cs typeface="Arial" pitchFamily="34" charset="0"/>
              </a:rPr>
              <a:t/>
            </a:r>
            <a:br>
              <a:rPr lang="en-US" sz="3500" b="1" dirty="0" smtClean="0">
                <a:latin typeface="Arial" pitchFamily="34" charset="0"/>
                <a:cs typeface="Arial" pitchFamily="34" charset="0"/>
              </a:rPr>
            </a:br>
            <a:r>
              <a:rPr lang="en-US" sz="3500" b="1" dirty="0" smtClean="0">
                <a:latin typeface="Arial" pitchFamily="34" charset="0"/>
                <a:cs typeface="Arial" pitchFamily="34" charset="0"/>
              </a:rPr>
              <a:t>Featuring distance driven technology, the new Cleveland Golf Men’s set is specifically engineered to feel lightweight and forgiving for beginner to intermediate players to get the most from their game.</a:t>
            </a:r>
            <a:r>
              <a:rPr lang="en-US" sz="3500" b="1" dirty="0" smtClean="0"/>
              <a:t/>
            </a:r>
            <a:br>
              <a:rPr lang="en-US" sz="3500" b="1" dirty="0" smtClean="0"/>
            </a:br>
            <a:r>
              <a:rPr lang="en-US" sz="3500" b="1" dirty="0" smtClean="0"/>
              <a:t/>
            </a:r>
            <a:br>
              <a:rPr lang="en-US" sz="3500" b="1" dirty="0" smtClean="0"/>
            </a:br>
            <a:r>
              <a:rPr lang="en-US" sz="3500" b="1" dirty="0" smtClean="0">
                <a:latin typeface="Arial" pitchFamily="34" charset="0"/>
                <a:cs typeface="Arial" pitchFamily="34" charset="0"/>
              </a:rPr>
              <a:t>Featuring distance driven technology, the new Cleveland Golf Men’s set is specifically engineered to feel lightweight and forgiving for beginner to intermediate players to get the most from their game.</a:t>
            </a:r>
          </a:p>
          <a:p>
            <a:r>
              <a:rPr lang="en-US" dirty="0">
                <a:latin typeface="Arial" pitchFamily="34" charset="0"/>
                <a:cs typeface="Arial" pitchFamily="34" charset="0"/>
              </a:rPr>
              <a:t/>
            </a:r>
            <a:br>
              <a:rPr lang="en-US" dirty="0">
                <a:latin typeface="Arial" pitchFamily="34" charset="0"/>
                <a:cs typeface="Arial" pitchFamily="34" charset="0"/>
              </a:rPr>
            </a:br>
            <a:r>
              <a:rPr lang="en-US" b="1" dirty="0" smtClean="0"/>
              <a:t/>
            </a:r>
            <a:br>
              <a:rPr lang="en-US" b="1" dirty="0" smtClean="0"/>
            </a:br>
            <a:endParaRPr lang="en-US" sz="4000" b="1" dirty="0"/>
          </a:p>
        </p:txBody>
      </p:sp>
    </p:spTree>
  </p:cSld>
  <p:clrMapOvr>
    <a:masterClrMapping/>
  </p:clrMapOvr>
  <p:transition spd="slow">
    <p:dissolve/>
    <p:sndAc>
      <p:stSnd>
        <p:snd r:embed="rId2" name="breeze.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style>
          <a:lnRef idx="1">
            <a:schemeClr val="accent2"/>
          </a:lnRef>
          <a:fillRef idx="2">
            <a:schemeClr val="accent2"/>
          </a:fillRef>
          <a:effectRef idx="1">
            <a:schemeClr val="accent2"/>
          </a:effectRef>
          <a:fontRef idx="minor">
            <a:schemeClr val="dk1"/>
          </a:fontRef>
        </p:style>
        <p:txBody>
          <a:bodyPr>
            <a:normAutofit fontScale="8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Recommended Items with extra cost </a:t>
            </a:r>
            <a:r>
              <a:rPr kumimoji="0" lang="en-US" sz="4400" b="1" i="0" u="none" strike="noStrike" kern="1200" cap="none" spc="0" normalizeH="0" baseline="0" noProof="0" smtClean="0">
                <a:ln>
                  <a:noFill/>
                </a:ln>
                <a:solidFill>
                  <a:schemeClr val="tx1"/>
                </a:solidFill>
                <a:effectLst/>
                <a:uLnTx/>
                <a:uFillTx/>
                <a:latin typeface="Arial" pitchFamily="34" charset="0"/>
                <a:ea typeface="+mj-ea"/>
                <a:cs typeface="Arial" pitchFamily="34" charset="0"/>
              </a:rPr>
              <a:t>with the Golf </a:t>
            </a:r>
            <a:r>
              <a:rPr kumimoji="0" lang="en-US" sz="44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Studio Simulator:</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Content Placeholder 2"/>
          <p:cNvSpPr txBox="1">
            <a:spLocks/>
          </p:cNvSpPr>
          <p:nvPr/>
        </p:nvSpPr>
        <p:spPr>
          <a:xfrm>
            <a:off x="381000" y="1371600"/>
            <a:ext cx="8305800" cy="5181600"/>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sng" strike="noStrike" kern="1200" cap="none" spc="0" normalizeH="0" baseline="0" noProof="0" dirty="0" smtClean="0">
                <a:ln>
                  <a:noFill/>
                </a:ln>
                <a:solidFill>
                  <a:schemeClr val="tx1"/>
                </a:solidFill>
                <a:effectLst/>
                <a:uLnTx/>
                <a:uFillTx/>
                <a:latin typeface="+mn-lt"/>
                <a:ea typeface="+mn-ea"/>
                <a:cs typeface="+mn-cs"/>
              </a:rPr>
              <a:t>Package Includes: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r>
            <a:br>
              <a:rPr kumimoji="0" lang="en-US" sz="3200" b="1" i="0" u="none" strike="noStrike" kern="1200" cap="none" spc="0" normalizeH="0" baseline="0" noProof="0" dirty="0" smtClean="0">
                <a:ln>
                  <a:noFill/>
                </a:ln>
                <a:solidFill>
                  <a:schemeClr val="tx1"/>
                </a:solidFill>
                <a:effectLst/>
                <a:uLnTx/>
                <a:uFillTx/>
                <a:latin typeface="+mn-lt"/>
                <a:ea typeface="+mn-ea"/>
                <a:cs typeface="+mn-cs"/>
              </a:rPr>
            </a:br>
            <a:r>
              <a:rPr kumimoji="0" lang="en-US" sz="3200" b="1" i="0" u="none" strike="noStrike" kern="1200" cap="none" spc="0" normalizeH="0" baseline="0" noProof="0" dirty="0" smtClean="0">
                <a:ln>
                  <a:noFill/>
                </a:ln>
                <a:solidFill>
                  <a:schemeClr val="tx1"/>
                </a:solidFill>
                <a:effectLst/>
                <a:uLnTx/>
                <a:uFillTx/>
                <a:latin typeface="+mn-lt"/>
                <a:ea typeface="+mn-ea"/>
                <a:cs typeface="+mn-cs"/>
              </a:rPr>
              <a:t>10.5° Driver R Flex with Graphite Shaft with Head Cover</a:t>
            </a:r>
            <a:br>
              <a:rPr kumimoji="0" lang="en-US" sz="3200" b="1" i="0" u="none" strike="noStrike" kern="1200" cap="none" spc="0" normalizeH="0" baseline="0" noProof="0" dirty="0" smtClean="0">
                <a:ln>
                  <a:noFill/>
                </a:ln>
                <a:solidFill>
                  <a:schemeClr val="tx1"/>
                </a:solidFill>
                <a:effectLst/>
                <a:uLnTx/>
                <a:uFillTx/>
                <a:latin typeface="+mn-lt"/>
                <a:ea typeface="+mn-ea"/>
                <a:cs typeface="+mn-cs"/>
              </a:rPr>
            </a:br>
            <a:r>
              <a:rPr kumimoji="0" lang="en-US" sz="3200" b="1" i="0" u="none" strike="noStrike" kern="1200" cap="none" spc="0" normalizeH="0" baseline="0" noProof="0" dirty="0" smtClean="0">
                <a:ln>
                  <a:noFill/>
                </a:ln>
                <a:solidFill>
                  <a:schemeClr val="tx1"/>
                </a:solidFill>
                <a:effectLst/>
                <a:uLnTx/>
                <a:uFillTx/>
                <a:latin typeface="+mn-lt"/>
                <a:ea typeface="+mn-ea"/>
                <a:cs typeface="+mn-cs"/>
              </a:rPr>
              <a:t>#3 Fairway Wood R Flex with Graphite Shaft with Head Cover</a:t>
            </a:r>
            <a:br>
              <a:rPr kumimoji="0" lang="en-US" sz="3200" b="1" i="0" u="none" strike="noStrike" kern="1200" cap="none" spc="0" normalizeH="0" baseline="0" noProof="0" dirty="0" smtClean="0">
                <a:ln>
                  <a:noFill/>
                </a:ln>
                <a:solidFill>
                  <a:schemeClr val="tx1"/>
                </a:solidFill>
                <a:effectLst/>
                <a:uLnTx/>
                <a:uFillTx/>
                <a:latin typeface="+mn-lt"/>
                <a:ea typeface="+mn-ea"/>
                <a:cs typeface="+mn-cs"/>
              </a:rPr>
            </a:br>
            <a:r>
              <a:rPr kumimoji="0" lang="en-US" sz="3200" b="1" i="0" u="none" strike="noStrike" kern="1200" cap="none" spc="0" normalizeH="0" baseline="0" noProof="0" dirty="0" smtClean="0">
                <a:ln>
                  <a:noFill/>
                </a:ln>
                <a:solidFill>
                  <a:schemeClr val="tx1"/>
                </a:solidFill>
                <a:effectLst/>
                <a:uLnTx/>
                <a:uFillTx/>
                <a:latin typeface="+mn-lt"/>
                <a:ea typeface="+mn-ea"/>
                <a:cs typeface="+mn-cs"/>
              </a:rPr>
              <a:t>#4 Hybrid R Flex with Graphite Shaft with Head Cover</a:t>
            </a:r>
            <a:br>
              <a:rPr kumimoji="0" lang="en-US" sz="3200" b="1" i="0" u="none" strike="noStrike" kern="1200" cap="none" spc="0" normalizeH="0" baseline="0" noProof="0" dirty="0" smtClean="0">
                <a:ln>
                  <a:noFill/>
                </a:ln>
                <a:solidFill>
                  <a:schemeClr val="tx1"/>
                </a:solidFill>
                <a:effectLst/>
                <a:uLnTx/>
                <a:uFillTx/>
                <a:latin typeface="+mn-lt"/>
                <a:ea typeface="+mn-ea"/>
                <a:cs typeface="+mn-cs"/>
              </a:rPr>
            </a:br>
            <a:r>
              <a:rPr kumimoji="0" lang="en-US" sz="3200" b="1" i="0" u="none" strike="noStrike" kern="1200" cap="none" spc="0" normalizeH="0" baseline="0" noProof="0" dirty="0" smtClean="0">
                <a:ln>
                  <a:noFill/>
                </a:ln>
                <a:solidFill>
                  <a:schemeClr val="tx1"/>
                </a:solidFill>
                <a:effectLst/>
                <a:uLnTx/>
                <a:uFillTx/>
                <a:latin typeface="+mn-lt"/>
                <a:ea typeface="+mn-ea"/>
                <a:cs typeface="+mn-cs"/>
              </a:rPr>
              <a:t>5-SW Irons R Flex with Graphite Shaft</a:t>
            </a:r>
            <a:br>
              <a:rPr kumimoji="0" lang="en-US" sz="3200" b="1" i="0" u="none" strike="noStrike" kern="1200" cap="none" spc="0" normalizeH="0" baseline="0" noProof="0" dirty="0" smtClean="0">
                <a:ln>
                  <a:noFill/>
                </a:ln>
                <a:solidFill>
                  <a:schemeClr val="tx1"/>
                </a:solidFill>
                <a:effectLst/>
                <a:uLnTx/>
                <a:uFillTx/>
                <a:latin typeface="+mn-lt"/>
                <a:ea typeface="+mn-ea"/>
                <a:cs typeface="+mn-cs"/>
              </a:rPr>
            </a:br>
            <a:r>
              <a:rPr kumimoji="0" lang="en-US" sz="3200" b="1" i="0" u="none" strike="noStrike" kern="1200" cap="none" spc="0" normalizeH="0" baseline="0" noProof="0" dirty="0" smtClean="0">
                <a:ln>
                  <a:noFill/>
                </a:ln>
                <a:solidFill>
                  <a:schemeClr val="tx1"/>
                </a:solidFill>
                <a:effectLst/>
                <a:uLnTx/>
                <a:uFillTx/>
                <a:latin typeface="+mn-lt"/>
                <a:ea typeface="+mn-ea"/>
                <a:cs typeface="+mn-cs"/>
              </a:rPr>
              <a:t>Putter Steel Shaft with Cover</a:t>
            </a:r>
            <a:br>
              <a:rPr kumimoji="0" lang="en-US" sz="3200" b="1" i="0" u="none" strike="noStrike" kern="1200" cap="none" spc="0" normalizeH="0" baseline="0" noProof="0" dirty="0" smtClean="0">
                <a:ln>
                  <a:noFill/>
                </a:ln>
                <a:solidFill>
                  <a:schemeClr val="tx1"/>
                </a:solidFill>
                <a:effectLst/>
                <a:uLnTx/>
                <a:uFillTx/>
                <a:latin typeface="+mn-lt"/>
                <a:ea typeface="+mn-ea"/>
                <a:cs typeface="+mn-cs"/>
              </a:rPr>
            </a:br>
            <a:r>
              <a:rPr kumimoji="0" lang="en-US" sz="3200" b="1" i="0" u="none" strike="noStrike" kern="1200" cap="none" spc="0" normalizeH="0" baseline="0" noProof="0" dirty="0" smtClean="0">
                <a:ln>
                  <a:noFill/>
                </a:ln>
                <a:solidFill>
                  <a:schemeClr val="tx1"/>
                </a:solidFill>
                <a:effectLst/>
                <a:uLnTx/>
                <a:uFillTx/>
                <a:latin typeface="+mn-lt"/>
                <a:ea typeface="+mn-ea"/>
                <a:cs typeface="+mn-cs"/>
              </a:rPr>
              <a:t>Cart Bag</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dissolve/>
    <p:sndAc>
      <p:stSnd>
        <p:snd r:embed="rId2" name="breeze.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020762"/>
          </a:xfrm>
          <a:prstGeom prst="rect">
            <a:avLst/>
          </a:prstGeom>
        </p:spPr>
        <p:style>
          <a:lnRef idx="1">
            <a:schemeClr val="accent2"/>
          </a:lnRef>
          <a:fillRef idx="2">
            <a:schemeClr val="accent2"/>
          </a:fillRef>
          <a:effectRef idx="1">
            <a:schemeClr val="accent2"/>
          </a:effectRef>
          <a:fontRef idx="minor">
            <a:schemeClr val="dk1"/>
          </a:fontRef>
        </p:style>
        <p:txBody>
          <a:bodyPr>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Cleveland Mens Full Set for Golf Simulator Perusal</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pic>
        <p:nvPicPr>
          <p:cNvPr id="3" name="Content Placeholder 3" descr="package-2-1.gif"/>
          <p:cNvPicPr>
            <a:picLocks noChangeAspect="1"/>
          </p:cNvPicPr>
          <p:nvPr/>
        </p:nvPicPr>
        <p:blipFill>
          <a:blip r:embed="rId3" cstate="print"/>
          <a:stretch>
            <a:fillRect/>
          </a:stretch>
        </p:blipFill>
        <p:spPr>
          <a:xfrm>
            <a:off x="533400" y="1295400"/>
            <a:ext cx="8077200" cy="5410200"/>
          </a:xfrm>
          <a:prstGeom prst="rect">
            <a:avLst/>
          </a:prstGeom>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533400" y="457200"/>
            <a:ext cx="8229600" cy="990600"/>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Cleveland Mens Full Set for Golf Simulator Perusal</a:t>
            </a:r>
            <a:endParaRPr lang="en-US" dirty="0"/>
          </a:p>
        </p:txBody>
      </p:sp>
      <p:pic>
        <p:nvPicPr>
          <p:cNvPr id="3" name="Content Placeholder 3" descr="627c593f1bed2c5c0b3fe157b3ba7df1.jpeg"/>
          <p:cNvPicPr>
            <a:picLocks noChangeAspect="1"/>
          </p:cNvPicPr>
          <p:nvPr/>
        </p:nvPicPr>
        <p:blipFill>
          <a:blip r:embed="rId3" cstate="print"/>
          <a:stretch>
            <a:fillRect/>
          </a:stretch>
        </p:blipFill>
        <p:spPr>
          <a:xfrm>
            <a:off x="533400" y="1447800"/>
            <a:ext cx="8153400" cy="5181600"/>
          </a:xfrm>
          <a:prstGeom prst="rect">
            <a:avLst/>
          </a:prstGeom>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t>Golf Ball Srixon SF Tour Special Passion </a:t>
            </a:r>
            <a:r>
              <a:rPr lang="en-US" sz="3200" b="1" dirty="0" smtClean="0"/>
              <a:t>Yellow</a:t>
            </a:r>
            <a:br>
              <a:rPr lang="en-US" sz="3200" b="1" dirty="0" smtClean="0"/>
            </a:br>
            <a:r>
              <a:rPr lang="en-US" sz="3200" b="1" dirty="0" smtClean="0"/>
              <a:t>RM70</a:t>
            </a:r>
            <a:endParaRPr lang="en-US" sz="3200" b="1" dirty="0"/>
          </a:p>
        </p:txBody>
      </p:sp>
      <p:pic>
        <p:nvPicPr>
          <p:cNvPr id="5" name="Content Placeholder 3" descr="1508402059c593d6b822bc9f7ec3c54fdf50eeaeaa.jpg"/>
          <p:cNvPicPr>
            <a:picLocks noGrp="1" noChangeAspect="1"/>
          </p:cNvPicPr>
          <p:nvPr>
            <p:ph idx="1"/>
          </p:nvPr>
        </p:nvPicPr>
        <p:blipFill>
          <a:blip r:embed="rId3" cstate="print"/>
          <a:stretch>
            <a:fillRect/>
          </a:stretch>
        </p:blipFill>
        <p:spPr>
          <a:xfrm>
            <a:off x="381000" y="1371600"/>
            <a:ext cx="8229600" cy="5486400"/>
          </a:xfrm>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944562"/>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t>Golf Ball Srixon SF Tour Special Passion Yellow</a:t>
            </a:r>
            <a:endParaRPr lang="en-US" sz="3200" dirty="0"/>
          </a:p>
        </p:txBody>
      </p:sp>
      <p:pic>
        <p:nvPicPr>
          <p:cNvPr id="5" name="Content Placeholder 3" descr="SF_Toure_Special_Yellow-500x505.jpg"/>
          <p:cNvPicPr>
            <a:picLocks noGrp="1" noChangeAspect="1"/>
          </p:cNvPicPr>
          <p:nvPr>
            <p:ph idx="1"/>
          </p:nvPr>
        </p:nvPicPr>
        <p:blipFill>
          <a:blip r:embed="rId3" cstate="print"/>
          <a:stretch>
            <a:fillRect/>
          </a:stretch>
        </p:blipFill>
        <p:spPr>
          <a:xfrm>
            <a:off x="457200" y="1295400"/>
            <a:ext cx="8153400" cy="5257799"/>
          </a:xfrm>
          <a:prstGeom prst="rect">
            <a:avLst/>
          </a:prstGeom>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Autofit/>
          </a:bodyPr>
          <a:lstStyle/>
          <a:p>
            <a:r>
              <a:rPr lang="en-US" sz="7200" dirty="0" smtClean="0">
                <a:latin typeface="Bookman Old Style" pitchFamily="18" charset="0"/>
              </a:rPr>
              <a:t>FAQ</a:t>
            </a:r>
            <a:endParaRPr lang="en-US" sz="7200" dirty="0">
              <a:latin typeface="Bookman Old Style" pitchFamily="18" charset="0"/>
            </a:endParaRPr>
          </a:p>
        </p:txBody>
      </p:sp>
      <p:sp>
        <p:nvSpPr>
          <p:cNvPr id="3" name="Content Placeholder 2"/>
          <p:cNvSpPr>
            <a:spLocks noGrp="1"/>
          </p:cNvSpPr>
          <p:nvPr>
            <p:ph idx="1"/>
          </p:nvPr>
        </p:nvSpPr>
        <p:spPr>
          <a:xfrm>
            <a:off x="457200" y="914400"/>
            <a:ext cx="8229600" cy="5943600"/>
          </a:xfrm>
        </p:spPr>
        <p:txBody>
          <a:bodyPr>
            <a:normAutofit fontScale="25000" lnSpcReduction="20000"/>
          </a:bodyPr>
          <a:lstStyle/>
          <a:p>
            <a:r>
              <a:rPr lang="en-US" sz="12800" dirty="0" smtClean="0"/>
              <a:t>Maintenance for the golf simulator system. How long the response period if the system failure?</a:t>
            </a:r>
          </a:p>
          <a:p>
            <a:pPr>
              <a:buNone/>
            </a:pPr>
            <a:r>
              <a:rPr lang="en-US" sz="12800" dirty="0" smtClean="0"/>
              <a:t>    </a:t>
            </a:r>
            <a:r>
              <a:rPr lang="en-US" sz="12800" b="1" dirty="0" smtClean="0"/>
              <a:t>1 year / on call and 2 to 3 days for golf simulator repair and services</a:t>
            </a:r>
            <a:r>
              <a:rPr lang="en-US" sz="12800" dirty="0" smtClean="0"/>
              <a:t> </a:t>
            </a:r>
            <a:br>
              <a:rPr lang="en-US" sz="12800" dirty="0" smtClean="0"/>
            </a:br>
            <a:r>
              <a:rPr lang="en-US" sz="12800" dirty="0" smtClean="0"/>
              <a:t/>
            </a:r>
            <a:br>
              <a:rPr lang="en-US" sz="12800" dirty="0" smtClean="0"/>
            </a:br>
            <a:r>
              <a:rPr lang="en-US" sz="12800" dirty="0" smtClean="0"/>
              <a:t>Completed project reference ?</a:t>
            </a:r>
          </a:p>
          <a:p>
            <a:pPr>
              <a:buNone/>
            </a:pPr>
            <a:r>
              <a:rPr lang="en-US" sz="12800" dirty="0" smtClean="0"/>
              <a:t>     </a:t>
            </a:r>
            <a:r>
              <a:rPr lang="en-US" sz="12800" b="1" dirty="0" smtClean="0"/>
              <a:t>- Micel Bina Properties, Ipoh, Perak</a:t>
            </a:r>
          </a:p>
          <a:p>
            <a:pPr>
              <a:buNone/>
            </a:pPr>
            <a:r>
              <a:rPr lang="en-US" sz="12800" b="1" dirty="0" smtClean="0"/>
              <a:t>     - Eco Terraces Development Sdn Bhd, </a:t>
            </a:r>
          </a:p>
          <a:p>
            <a:pPr>
              <a:buNone/>
            </a:pPr>
            <a:r>
              <a:rPr lang="en-US" sz="12800" b="1" dirty="0" smtClean="0"/>
              <a:t>       Pulau Pinang</a:t>
            </a:r>
            <a:endParaRPr lang="en-US" sz="12800" dirty="0" smtClean="0"/>
          </a:p>
          <a:p>
            <a:pPr>
              <a:buNone/>
            </a:pPr>
            <a:r>
              <a:rPr lang="en-US" sz="12800" b="1" dirty="0" smtClean="0"/>
              <a:t>    - The Pearl, KLCC, Kuala Lumpur</a:t>
            </a:r>
          </a:p>
          <a:p>
            <a:pPr>
              <a:buNone/>
            </a:pPr>
            <a:r>
              <a:rPr lang="en-US" sz="12800" b="1" dirty="0" smtClean="0"/>
              <a:t>    - Pembinaan Infra E&amp;J,Wisma TTC,</a:t>
            </a:r>
          </a:p>
          <a:p>
            <a:pPr>
              <a:buNone/>
            </a:pPr>
            <a:r>
              <a:rPr lang="en-US" sz="12800" b="1" dirty="0" smtClean="0"/>
              <a:t>      Kuala Lumpur</a:t>
            </a:r>
          </a:p>
          <a:p>
            <a:pPr>
              <a:buNone/>
            </a:pPr>
            <a:endParaRPr lang="en-US" sz="12800" b="1" dirty="0" smtClean="0"/>
          </a:p>
          <a:p>
            <a:pPr>
              <a:buNone/>
            </a:pPr>
            <a:endParaRPr lang="en-US" sz="12800" b="1" dirty="0" smtClean="0"/>
          </a:p>
          <a:p>
            <a:pPr>
              <a:buNone/>
            </a:pPr>
            <a:endParaRPr lang="en-US" dirty="0"/>
          </a:p>
        </p:txBody>
      </p:sp>
    </p:spTree>
  </p:cSld>
  <p:clrMapOvr>
    <a:masterClrMapping/>
  </p:clrMapOvr>
  <p:transition spd="slow">
    <p:dissolve/>
    <p:sndAc>
      <p:stSnd>
        <p:snd r:embed="rId2" name="breeze.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Autofit/>
          </a:bodyPr>
          <a:lstStyle/>
          <a:p>
            <a:r>
              <a:rPr lang="en-US" sz="8800" dirty="0" smtClean="0">
                <a:latin typeface="Bookman Old Style" pitchFamily="18" charset="0"/>
              </a:rPr>
              <a:t>FAQ</a:t>
            </a:r>
            <a:endParaRPr lang="en-US" sz="8800" dirty="0"/>
          </a:p>
        </p:txBody>
      </p:sp>
      <p:sp>
        <p:nvSpPr>
          <p:cNvPr id="3" name="Content Placeholder 2"/>
          <p:cNvSpPr>
            <a:spLocks noGrp="1"/>
          </p:cNvSpPr>
          <p:nvPr>
            <p:ph idx="1"/>
          </p:nvPr>
        </p:nvSpPr>
        <p:spPr>
          <a:xfrm>
            <a:off x="457200" y="1371600"/>
            <a:ext cx="8229600" cy="5105400"/>
          </a:xfrm>
        </p:spPr>
        <p:txBody>
          <a:bodyPr>
            <a:normAutofit fontScale="25000" lnSpcReduction="20000"/>
          </a:bodyPr>
          <a:lstStyle/>
          <a:p>
            <a:r>
              <a:rPr lang="en-US" sz="9600" dirty="0" smtClean="0"/>
              <a:t>Any basic requirement that need to be provided by developer such data point, plug point etc. ?</a:t>
            </a:r>
            <a:br>
              <a:rPr lang="en-US" sz="9600" dirty="0" smtClean="0"/>
            </a:br>
            <a:r>
              <a:rPr lang="en-US" sz="9600" b="1" dirty="0" smtClean="0"/>
              <a:t>Need 3 power point for projector and Pc/laptop</a:t>
            </a:r>
          </a:p>
          <a:p>
            <a:pPr>
              <a:buNone/>
            </a:pPr>
            <a:endParaRPr lang="en-US" sz="9600" dirty="0" smtClean="0"/>
          </a:p>
          <a:p>
            <a:r>
              <a:rPr lang="en-US" sz="9600" dirty="0" smtClean="0"/>
              <a:t>Installation Lead Time Upon Payment Done and TimeLine provided to Proceed:</a:t>
            </a:r>
          </a:p>
          <a:p>
            <a:pPr>
              <a:buNone/>
            </a:pPr>
            <a:r>
              <a:rPr lang="en-US" sz="9600" b="1" dirty="0" smtClean="0"/>
              <a:t>     3 to 4 weeks upon confirmation or projected date / timeframe by Customer </a:t>
            </a:r>
            <a:r>
              <a:rPr lang="en-US" sz="9600" dirty="0" smtClean="0"/>
              <a:t/>
            </a:r>
            <a:br>
              <a:rPr lang="en-US" sz="9600" dirty="0" smtClean="0"/>
            </a:br>
            <a:r>
              <a:rPr lang="en-US" sz="9600" dirty="0" smtClean="0"/>
              <a:t/>
            </a:r>
            <a:br>
              <a:rPr lang="en-US" sz="9600" dirty="0" smtClean="0"/>
            </a:br>
            <a:endParaRPr lang="en-US" sz="9600" dirty="0" smtClean="0"/>
          </a:p>
          <a:p>
            <a:r>
              <a:rPr lang="en-US" sz="9600" dirty="0" smtClean="0"/>
              <a:t>Any software upgrade required and the cost, if any?</a:t>
            </a:r>
          </a:p>
          <a:p>
            <a:pPr>
              <a:buNone/>
            </a:pPr>
            <a:r>
              <a:rPr lang="en-US" sz="9600" dirty="0" smtClean="0"/>
              <a:t>      </a:t>
            </a:r>
            <a:r>
              <a:rPr lang="en-US" sz="9600" b="1" dirty="0" smtClean="0"/>
              <a:t>Free download online. </a:t>
            </a:r>
          </a:p>
          <a:p>
            <a:pPr>
              <a:buNone/>
            </a:pPr>
            <a:r>
              <a:rPr lang="en-US" sz="9600" b="1" dirty="0" smtClean="0"/>
              <a:t>      Installed ready to play 18 Golf Courses. </a:t>
            </a:r>
          </a:p>
          <a:p>
            <a:pPr>
              <a:buNone/>
            </a:pPr>
            <a:r>
              <a:rPr lang="en-US" sz="9600" b="1" dirty="0" smtClean="0"/>
              <a:t>      Purchase more course online.  </a:t>
            </a:r>
          </a:p>
          <a:p>
            <a:endParaRPr lang="en-US" dirty="0"/>
          </a:p>
        </p:txBody>
      </p:sp>
    </p:spTree>
  </p:cSld>
  <p:clrMapOvr>
    <a:masterClrMapping/>
  </p:clrMapOvr>
  <p:transition spd="slow">
    <p:dissolve/>
    <p:sndAc>
      <p:stSnd>
        <p:snd r:embed="rId2" name="breeze.wav"/>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ookman Old Style" pitchFamily="18" charset="0"/>
              </a:rPr>
              <a:t>FAQ</a:t>
            </a:r>
            <a:endParaRPr lang="en-US" dirty="0"/>
          </a:p>
        </p:txBody>
      </p:sp>
      <p:sp>
        <p:nvSpPr>
          <p:cNvPr id="3" name="Content Placeholder 2"/>
          <p:cNvSpPr>
            <a:spLocks noGrp="1"/>
          </p:cNvSpPr>
          <p:nvPr>
            <p:ph idx="1"/>
          </p:nvPr>
        </p:nvSpPr>
        <p:spPr/>
        <p:txBody>
          <a:bodyPr>
            <a:normAutofit lnSpcReduction="10000"/>
          </a:bodyPr>
          <a:lstStyle/>
          <a:p>
            <a:r>
              <a:rPr lang="en-US" dirty="0" smtClean="0"/>
              <a:t>Terms &amp; Condition?</a:t>
            </a:r>
          </a:p>
          <a:p>
            <a:pPr>
              <a:buNone/>
            </a:pPr>
            <a:r>
              <a:rPr lang="en-US" dirty="0" smtClean="0"/>
              <a:t>    </a:t>
            </a:r>
            <a:r>
              <a:rPr lang="en-US" b="1" dirty="0" smtClean="0"/>
              <a:t>80% deposit payment required upfront upon release of Customer PO to compile and get ready electronic related gadgets,resources etc in advance.</a:t>
            </a:r>
          </a:p>
          <a:p>
            <a:pPr>
              <a:buNone/>
            </a:pPr>
            <a:r>
              <a:rPr lang="en-US" dirty="0" smtClean="0"/>
              <a:t>    </a:t>
            </a:r>
            <a:r>
              <a:rPr lang="en-US" b="1" dirty="0" smtClean="0"/>
              <a:t>20% final payment required upon completion of Golf Simulator SetUp and training at the Customer Site and Invoice of Completion Signoff</a:t>
            </a:r>
            <a:r>
              <a:rPr lang="en-US" dirty="0" smtClean="0"/>
              <a:t>.</a:t>
            </a:r>
            <a:endParaRPr lang="en-US" dirty="0"/>
          </a:p>
        </p:txBody>
      </p:sp>
    </p:spTree>
  </p:cSld>
  <p:clrMapOvr>
    <a:masterClrMapping/>
  </p:clrMapOvr>
  <p:transition spd="slow">
    <p:dissolve/>
    <p:sndAc>
      <p:stSnd>
        <p:snd r:embed="rId2" name="breeze.wav"/>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Object 1"/>
          <p:cNvPicPr>
            <a:picLocks noChangeArrowheads="1"/>
          </p:cNvPicPr>
          <p:nvPr/>
        </p:nvPicPr>
        <p:blipFill>
          <a:blip r:embed="rId3" cstate="print"/>
          <a:srcRect l="-4478" t="-66667" r="-21989" b="-35417"/>
          <a:stretch>
            <a:fillRect/>
          </a:stretch>
        </p:blipFill>
        <p:spPr bwMode="auto">
          <a:xfrm>
            <a:off x="1295400" y="228600"/>
            <a:ext cx="7086600" cy="676275"/>
          </a:xfrm>
          <a:prstGeom prst="rect">
            <a:avLst/>
          </a:prstGeom>
          <a:ln>
            <a:headEnd/>
            <a:tailEnd/>
          </a:ln>
        </p:spPr>
        <p:style>
          <a:lnRef idx="1">
            <a:schemeClr val="accent2"/>
          </a:lnRef>
          <a:fillRef idx="2">
            <a:schemeClr val="accent2"/>
          </a:fillRef>
          <a:effectRef idx="1">
            <a:schemeClr val="accent2"/>
          </a:effectRef>
          <a:fontRef idx="minor">
            <a:schemeClr val="dk1"/>
          </a:fontRef>
        </p:style>
      </p:pic>
      <p:pic>
        <p:nvPicPr>
          <p:cNvPr id="44035" name="Picture 3" descr="agreement"/>
          <p:cNvPicPr>
            <a:picLocks noChangeAspect="1" noChangeArrowheads="1"/>
          </p:cNvPicPr>
          <p:nvPr/>
        </p:nvPicPr>
        <p:blipFill>
          <a:blip r:embed="rId4" cstate="print"/>
          <a:srcRect/>
          <a:stretch>
            <a:fillRect/>
          </a:stretch>
        </p:blipFill>
        <p:spPr bwMode="auto">
          <a:xfrm>
            <a:off x="304800" y="914400"/>
            <a:ext cx="8382000" cy="5791200"/>
          </a:xfrm>
          <a:prstGeom prst="rect">
            <a:avLst/>
          </a:prstGeom>
          <a:noFill/>
          <a:ln w="9525">
            <a:noFill/>
            <a:miter lim="800000"/>
            <a:headEnd/>
            <a:tailEnd/>
          </a:ln>
        </p:spPr>
      </p:pic>
    </p:spTree>
  </p:cSld>
  <p:clrMapOvr>
    <a:masterClrMapping/>
  </p:clrMapOvr>
  <p:transition spd="slow">
    <p:dissolve/>
    <p:sndAc>
      <p:stSnd>
        <p:snd r:embed="rId2" name="breeze.wav"/>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dirty="0" smtClean="0">
                <a:latin typeface="Aharoni" pitchFamily="2" charset="-79"/>
                <a:cs typeface="Aharoni" pitchFamily="2" charset="-79"/>
              </a:rPr>
              <a:t>Contact Details</a:t>
            </a:r>
            <a:endParaRPr lang="en-US" dirty="0">
              <a:latin typeface="Aharoni" pitchFamily="2" charset="-79"/>
              <a:cs typeface="Aharoni" pitchFamily="2" charset="-79"/>
            </a:endParaRPr>
          </a:p>
        </p:txBody>
      </p:sp>
      <p:sp>
        <p:nvSpPr>
          <p:cNvPr id="45057" name="Rectangle 1"/>
          <p:cNvSpPr>
            <a:spLocks noChangeArrowheads="1"/>
          </p:cNvSpPr>
          <p:nvPr/>
        </p:nvSpPr>
        <p:spPr bwMode="auto">
          <a:xfrm>
            <a:off x="609600" y="1752951"/>
            <a:ext cx="76200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400" b="0" i="1" u="none" strike="noStrike" cap="none" normalizeH="0" baseline="0" dirty="0" smtClean="0">
                <a:ln>
                  <a:noFill/>
                </a:ln>
                <a:solidFill>
                  <a:schemeClr val="tx1"/>
                </a:solidFill>
                <a:effectLst/>
                <a:latin typeface="Aharoni" pitchFamily="2" charset="-79"/>
                <a:ea typeface="Calibri" pitchFamily="34" charset="0"/>
                <a:cs typeface="Aharoni" pitchFamily="2" charset="-79"/>
              </a:rPr>
              <a:t>Company Details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haroni" pitchFamily="2" charset="-79"/>
              <a:cs typeface="Aharoni" pitchFamily="2" charset="-79"/>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smtClean="0">
                <a:ln>
                  <a:noFill/>
                </a:ln>
                <a:solidFill>
                  <a:schemeClr val="tx1"/>
                </a:solidFill>
                <a:effectLst/>
                <a:latin typeface="Aharoni" pitchFamily="2" charset="-79"/>
                <a:ea typeface="Calibri" pitchFamily="34" charset="0"/>
                <a:cs typeface="Aharoni" pitchFamily="2" charset="-79"/>
              </a:rPr>
              <a:t>                  V.K.Enterprise(Golf Specialists)</a:t>
            </a:r>
            <a:endParaRPr kumimoji="0" lang="en-US" sz="2400" b="0" i="0" u="none" strike="noStrike" cap="none" normalizeH="0" baseline="0" dirty="0" smtClean="0">
              <a:ln>
                <a:noFill/>
              </a:ln>
              <a:solidFill>
                <a:schemeClr val="tx1"/>
              </a:solidFill>
              <a:effectLst/>
              <a:latin typeface="Aharoni" pitchFamily="2" charset="-79"/>
              <a:cs typeface="Aharoni" pitchFamily="2" charset="-79"/>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smtClean="0">
                <a:ln>
                  <a:noFill/>
                </a:ln>
                <a:solidFill>
                  <a:schemeClr val="tx1"/>
                </a:solidFill>
                <a:effectLst/>
                <a:latin typeface="Aharoni" pitchFamily="2" charset="-79"/>
                <a:ea typeface="Calibri" pitchFamily="34" charset="0"/>
                <a:cs typeface="Aharoni" pitchFamily="2" charset="-79"/>
              </a:rPr>
              <a:t>                  Lot 1-5,1</a:t>
            </a:r>
            <a:r>
              <a:rPr kumimoji="0" lang="en-US" sz="2400" b="1" i="1" u="none" strike="noStrike" cap="none" normalizeH="0" baseline="30000" dirty="0" smtClean="0">
                <a:ln>
                  <a:noFill/>
                </a:ln>
                <a:solidFill>
                  <a:schemeClr val="tx1"/>
                </a:solidFill>
                <a:effectLst/>
                <a:latin typeface="Aharoni" pitchFamily="2" charset="-79"/>
                <a:ea typeface="Calibri" pitchFamily="34" charset="0"/>
                <a:cs typeface="Aharoni" pitchFamily="2" charset="-79"/>
              </a:rPr>
              <a:t>st</a:t>
            </a:r>
            <a:r>
              <a:rPr kumimoji="0" lang="en-US" sz="2400" b="1" i="1" u="none" strike="noStrike" cap="none" normalizeH="0" baseline="0" dirty="0" smtClean="0">
                <a:ln>
                  <a:noFill/>
                </a:ln>
                <a:solidFill>
                  <a:schemeClr val="tx1"/>
                </a:solidFill>
                <a:effectLst/>
                <a:latin typeface="Aharoni" pitchFamily="2" charset="-79"/>
                <a:ea typeface="Calibri" pitchFamily="34" charset="0"/>
                <a:cs typeface="Aharoni" pitchFamily="2" charset="-79"/>
              </a:rPr>
              <a:t> Floor,Plaza City One,</a:t>
            </a:r>
            <a:endParaRPr kumimoji="0" lang="en-US" sz="2400" b="0" i="0" u="none" strike="noStrike" cap="none" normalizeH="0" baseline="0" dirty="0" smtClean="0">
              <a:ln>
                <a:noFill/>
              </a:ln>
              <a:solidFill>
                <a:schemeClr val="tx1"/>
              </a:solidFill>
              <a:effectLst/>
              <a:latin typeface="Aharoni" pitchFamily="2" charset="-79"/>
              <a:cs typeface="Aharoni" pitchFamily="2" charset="-79"/>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smtClean="0">
                <a:ln>
                  <a:noFill/>
                </a:ln>
                <a:solidFill>
                  <a:schemeClr val="tx1"/>
                </a:solidFill>
                <a:effectLst/>
                <a:latin typeface="Aharoni" pitchFamily="2" charset="-79"/>
                <a:ea typeface="Calibri" pitchFamily="34" charset="0"/>
                <a:cs typeface="Aharoni" pitchFamily="2" charset="-79"/>
              </a:rPr>
              <a:t>                  Jalan Munshi Abdullah,</a:t>
            </a:r>
            <a:endParaRPr kumimoji="0" lang="en-US" sz="2400" b="0" i="0" u="none" strike="noStrike" cap="none" normalizeH="0" baseline="0" dirty="0" smtClean="0">
              <a:ln>
                <a:noFill/>
              </a:ln>
              <a:solidFill>
                <a:schemeClr val="tx1"/>
              </a:solidFill>
              <a:effectLst/>
              <a:latin typeface="Aharoni" pitchFamily="2" charset="-79"/>
              <a:cs typeface="Aharoni" pitchFamily="2" charset="-79"/>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smtClean="0">
                <a:ln>
                  <a:noFill/>
                </a:ln>
                <a:solidFill>
                  <a:schemeClr val="tx1"/>
                </a:solidFill>
                <a:effectLst/>
                <a:latin typeface="Aharoni" pitchFamily="2" charset="-79"/>
                <a:ea typeface="Calibri" pitchFamily="34" charset="0"/>
                <a:cs typeface="Aharoni" pitchFamily="2" charset="-79"/>
              </a:rPr>
              <a:t>                 50100 Kuala Lumpur.</a:t>
            </a:r>
            <a:endParaRPr kumimoji="0" lang="en-US" sz="2400" b="0" i="0" u="none" strike="noStrike" cap="none" normalizeH="0" baseline="0" dirty="0" smtClean="0">
              <a:ln>
                <a:noFill/>
              </a:ln>
              <a:solidFill>
                <a:schemeClr val="tx1"/>
              </a:solidFill>
              <a:effectLst/>
              <a:latin typeface="Aharoni" pitchFamily="2" charset="-79"/>
              <a:cs typeface="Aharoni" pitchFamily="2" charset="-79"/>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smtClean="0">
                <a:ln>
                  <a:noFill/>
                </a:ln>
                <a:solidFill>
                  <a:schemeClr val="tx1"/>
                </a:solidFill>
                <a:effectLst/>
                <a:latin typeface="Aharoni" pitchFamily="2" charset="-79"/>
                <a:ea typeface="Calibri" pitchFamily="34" charset="0"/>
                <a:cs typeface="Aharoni" pitchFamily="2" charset="-79"/>
              </a:rPr>
              <a:t>                 Tel: 019-3594530</a:t>
            </a:r>
            <a:endParaRPr kumimoji="0" lang="en-US" sz="2400" b="0" i="0" u="none" strike="noStrike" cap="none" normalizeH="0" baseline="0" dirty="0" smtClean="0">
              <a:ln>
                <a:noFill/>
              </a:ln>
              <a:solidFill>
                <a:schemeClr val="tx1"/>
              </a:solidFill>
              <a:effectLst/>
              <a:latin typeface="Aharoni" pitchFamily="2" charset="-79"/>
              <a:cs typeface="Aharoni" pitchFamily="2" charset="-79"/>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smtClean="0">
                <a:ln>
                  <a:noFill/>
                </a:ln>
                <a:solidFill>
                  <a:schemeClr val="tx1"/>
                </a:solidFill>
                <a:effectLst/>
                <a:latin typeface="Aharoni" pitchFamily="2" charset="-79"/>
                <a:ea typeface="Calibri" pitchFamily="34" charset="0"/>
                <a:cs typeface="Aharoni" pitchFamily="2" charset="-79"/>
              </a:rPr>
              <a:t>                 Tel : 016-2926918</a:t>
            </a:r>
            <a:endParaRPr kumimoji="0" lang="en-US" sz="2400" b="0" i="0" u="none" strike="noStrike" cap="none" normalizeH="0" baseline="0" dirty="0" smtClean="0">
              <a:ln>
                <a:noFill/>
              </a:ln>
              <a:solidFill>
                <a:schemeClr val="tx1"/>
              </a:solidFill>
              <a:effectLst/>
              <a:latin typeface="Aharoni" pitchFamily="2" charset="-79"/>
              <a:cs typeface="Aharoni" pitchFamily="2" charset="-79"/>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smtClean="0">
                <a:ln>
                  <a:noFill/>
                </a:ln>
                <a:solidFill>
                  <a:schemeClr val="tx1"/>
                </a:solidFill>
                <a:effectLst/>
                <a:latin typeface="Aharoni" pitchFamily="2" charset="-79"/>
                <a:ea typeface="Calibri" pitchFamily="34" charset="0"/>
                <a:cs typeface="Aharoni" pitchFamily="2" charset="-79"/>
              </a:rPr>
              <a:t>                 Tel : 03-26916612/03-26945992</a:t>
            </a:r>
            <a:endParaRPr kumimoji="0" lang="en-US" sz="2400" b="0" i="0" u="none" strike="noStrike" cap="none" normalizeH="0" baseline="0" dirty="0" smtClean="0">
              <a:ln>
                <a:noFill/>
              </a:ln>
              <a:solidFill>
                <a:schemeClr val="tx1"/>
              </a:solidFill>
              <a:effectLst/>
              <a:latin typeface="Aharoni" pitchFamily="2" charset="-79"/>
              <a:cs typeface="Aharoni" pitchFamily="2" charset="-79"/>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sz="2400" b="1" i="1"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Email :</a:t>
            </a:r>
            <a:r>
              <a:rPr kumimoji="0" lang="en-US" sz="2400" b="0" i="1"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sz="2400" b="0" i="1" u="none" strike="noStrike" cap="none" normalizeH="0" baseline="0" dirty="0" smtClean="0">
                <a:ln>
                  <a:noFill/>
                </a:ln>
                <a:solidFill>
                  <a:schemeClr val="tx1"/>
                </a:solidFill>
                <a:effectLst/>
                <a:latin typeface="Aharoni" pitchFamily="2" charset="-79"/>
                <a:ea typeface="Times New Roman" pitchFamily="18" charset="0"/>
                <a:cs typeface="Aharoni" pitchFamily="2" charset="-79"/>
                <a:hlinkClick r:id="rId3"/>
              </a:rPr>
              <a:t>vkgolfhouse@yahoo.com.my</a:t>
            </a:r>
            <a:endParaRPr kumimoji="0" lang="en-US" sz="2400" b="0" i="0" u="none" strike="noStrike" cap="none" normalizeH="0" baseline="0" dirty="0" smtClean="0">
              <a:ln>
                <a:noFill/>
              </a:ln>
              <a:solidFill>
                <a:schemeClr val="tx1"/>
              </a:solidFill>
              <a:effectLst/>
              <a:latin typeface="Aharoni" pitchFamily="2" charset="-79"/>
              <a:cs typeface="Aharoni" pitchFamily="2" charset="-79"/>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haroni" pitchFamily="2" charset="-79"/>
              <a:cs typeface="Aharoni" pitchFamily="2" charset="-79"/>
            </a:endParaRPr>
          </a:p>
        </p:txBody>
      </p:sp>
    </p:spTree>
  </p:cSld>
  <p:clrMapOvr>
    <a:masterClrMapping/>
  </p:clrMapOvr>
  <p:transition spd="slow">
    <p:dissolve/>
    <p:sndAc>
      <p:stSnd>
        <p:snd r:embed="rId2" name="breeze.wav"/>
      </p:stSnd>
    </p:sndAc>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400</TotalTime>
  <Words>1091</Words>
  <Application>Microsoft Office PowerPoint</Application>
  <PresentationFormat>On-screen Show (4:3)</PresentationFormat>
  <Paragraphs>339</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 Powered by </vt:lpstr>
      <vt:lpstr>Slide 2</vt:lpstr>
      <vt:lpstr>Slide 3</vt:lpstr>
      <vt:lpstr>Slide 4</vt:lpstr>
      <vt:lpstr>Slide 5</vt:lpstr>
      <vt:lpstr>Slide 6</vt:lpstr>
      <vt:lpstr>Slide 7</vt:lpstr>
      <vt:lpstr>Slide 8</vt:lpstr>
      <vt:lpstr>Slide 9</vt:lpstr>
      <vt:lpstr> Testimony </vt:lpstr>
      <vt:lpstr>Slide 11</vt:lpstr>
      <vt:lpstr>Slide 12</vt:lpstr>
      <vt:lpstr>Slide 13</vt:lpstr>
      <vt:lpstr>   Testimony </vt:lpstr>
      <vt:lpstr>   Testimony </vt:lpstr>
      <vt:lpstr>   Golf Simulator</vt:lpstr>
      <vt:lpstr> Golf Simulator Item </vt:lpstr>
      <vt:lpstr> Golf Simulator Item </vt:lpstr>
      <vt:lpstr> Golf Simulator Item </vt:lpstr>
      <vt:lpstr>Slide 20</vt:lpstr>
      <vt:lpstr>Slide 21</vt:lpstr>
      <vt:lpstr>  Standard Golf simulator Studio  </vt:lpstr>
      <vt:lpstr> Standard Studio Golf Simulator</vt:lpstr>
      <vt:lpstr> Customized Indoor Golf Simulator Studio Set </vt:lpstr>
      <vt:lpstr>Customized Indoor Golf Studio Simulator</vt:lpstr>
      <vt:lpstr>Recommended Items purchased additional with Golf Studio Simulator:</vt:lpstr>
      <vt:lpstr>Slide 27</vt:lpstr>
      <vt:lpstr>Slide 28</vt:lpstr>
      <vt:lpstr>Slide 29</vt:lpstr>
      <vt:lpstr>Golf Ball Srixon SF Tour Special Passion Yellow RM70</vt:lpstr>
      <vt:lpstr>Golf Ball Srixon SF Tour Special Passion Yellow</vt:lpstr>
      <vt:lpstr>FAQ</vt:lpstr>
      <vt:lpstr>FAQ</vt:lpstr>
      <vt:lpstr>FAQ</vt:lpstr>
      <vt:lpstr>Slide 35</vt:lpstr>
      <vt:lpstr>Contact Details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Powered by</dc:title>
  <dc:creator>vkgolfhouse</dc:creator>
  <cp:lastModifiedBy>vkgolfhouse</cp:lastModifiedBy>
  <cp:revision>77</cp:revision>
  <dcterms:created xsi:type="dcterms:W3CDTF">2019-06-15T03:07:10Z</dcterms:created>
  <dcterms:modified xsi:type="dcterms:W3CDTF">2020-01-01T04:32:28Z</dcterms:modified>
</cp:coreProperties>
</file>