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93" r:id="rId3"/>
    <p:sldId id="257" r:id="rId4"/>
    <p:sldId id="294" r:id="rId5"/>
    <p:sldId id="258" r:id="rId6"/>
    <p:sldId id="323" r:id="rId7"/>
    <p:sldId id="329" r:id="rId8"/>
    <p:sldId id="324" r:id="rId9"/>
    <p:sldId id="330" r:id="rId10"/>
    <p:sldId id="295" r:id="rId11"/>
    <p:sldId id="259" r:id="rId12"/>
    <p:sldId id="303" r:id="rId13"/>
    <p:sldId id="304" r:id="rId14"/>
    <p:sldId id="305" r:id="rId15"/>
    <p:sldId id="306" r:id="rId16"/>
    <p:sldId id="307" r:id="rId17"/>
    <p:sldId id="289" r:id="rId18"/>
    <p:sldId id="313" r:id="rId19"/>
    <p:sldId id="331" r:id="rId20"/>
    <p:sldId id="296" r:id="rId21"/>
    <p:sldId id="276" r:id="rId22"/>
    <p:sldId id="277" r:id="rId23"/>
    <p:sldId id="327" r:id="rId24"/>
    <p:sldId id="333" r:id="rId25"/>
    <p:sldId id="332" r:id="rId26"/>
    <p:sldId id="297" r:id="rId27"/>
    <p:sldId id="280" r:id="rId28"/>
    <p:sldId id="319" r:id="rId29"/>
    <p:sldId id="292"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94311" autoAdjust="0"/>
  </p:normalViewPr>
  <p:slideViewPr>
    <p:cSldViewPr snapToGrid="0" snapToObjects="1">
      <p:cViewPr varScale="1">
        <p:scale>
          <a:sx n="81" d="100"/>
          <a:sy n="81" d="100"/>
        </p:scale>
        <p:origin x="715"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CECE1C-463D-DF45-99B7-1CCCAEDED1F4}" type="datetimeFigureOut">
              <a:rPr kumimoji="1" lang="zh-CN" altLang="en-US" smtClean="0"/>
              <a:t>2020/2/16</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0939C7-CFDB-2248-B33E-D12A62EE1B89}" type="slidenum">
              <a:rPr kumimoji="1" lang="zh-CN" altLang="en-US" smtClean="0"/>
              <a:t>‹#›</a:t>
            </a:fld>
            <a:endParaRPr kumimoji="1" lang="zh-CN" altLang="en-US"/>
          </a:p>
        </p:txBody>
      </p:sp>
    </p:spTree>
    <p:extLst>
      <p:ext uri="{BB962C8B-B14F-4D97-AF65-F5344CB8AC3E}">
        <p14:creationId xmlns:p14="http://schemas.microsoft.com/office/powerpoint/2010/main" val="1321697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5239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2616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50939C7-CFDB-2248-B33E-D12A62EE1B89}" type="slidenum">
              <a:rPr kumimoji="1" lang="zh-CN" altLang="en-US" smtClean="0"/>
              <a:t>5</a:t>
            </a:fld>
            <a:endParaRPr kumimoji="1" lang="zh-CN" altLang="en-US"/>
          </a:p>
        </p:txBody>
      </p:sp>
    </p:spTree>
    <p:extLst>
      <p:ext uri="{BB962C8B-B14F-4D97-AF65-F5344CB8AC3E}">
        <p14:creationId xmlns:p14="http://schemas.microsoft.com/office/powerpoint/2010/main" val="1080440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481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636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41713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descr="精创股份LOGO1-02"/>
          <p:cNvPicPr>
            <a:picLocks noChangeAspect="1"/>
          </p:cNvPicPr>
          <p:nvPr userDrawn="1"/>
        </p:nvPicPr>
        <p:blipFill>
          <a:blip r:embed="rId2"/>
          <a:stretch>
            <a:fillRect/>
          </a:stretch>
        </p:blipFill>
        <p:spPr>
          <a:xfrm>
            <a:off x="10422580" y="261744"/>
            <a:ext cx="1501775" cy="342900"/>
          </a:xfrm>
          <a:prstGeom prst="rect">
            <a:avLst/>
          </a:prstGeom>
        </p:spPr>
      </p:pic>
      <p:sp>
        <p:nvSpPr>
          <p:cNvPr id="8" name="等腰三角形 9"/>
          <p:cNvSpPr/>
          <p:nvPr userDrawn="1"/>
        </p:nvSpPr>
        <p:spPr>
          <a:xfrm rot="5400000">
            <a:off x="-88444" y="216360"/>
            <a:ext cx="532486" cy="355599"/>
          </a:xfrm>
          <a:prstGeom prst="triangle">
            <a:avLst/>
          </a:prstGeom>
          <a:solidFill>
            <a:srgbClr val="238A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prstClr val="white"/>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901758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1F1F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43983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725939"/>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B88244A-E5AF-419D-9FD7-1D5918921DC8}"/>
              </a:ext>
            </a:extLst>
          </p:cNvPr>
          <p:cNvPicPr>
            <a:picLocks noChangeAspect="1"/>
          </p:cNvPicPr>
          <p:nvPr/>
        </p:nvPicPr>
        <p:blipFill rotWithShape="1">
          <a:blip r:embed="rId2">
            <a:extLst>
              <a:ext uri="{28A0092B-C50C-407E-A947-70E740481C1C}">
                <a14:useLocalDpi xmlns:a14="http://schemas.microsoft.com/office/drawing/2010/main" val="0"/>
              </a:ext>
            </a:extLst>
          </a:blip>
          <a:srcRect l="18148" t="8605" r="15109" b="15839"/>
          <a:stretch/>
        </p:blipFill>
        <p:spPr>
          <a:xfrm>
            <a:off x="1506406" y="4643265"/>
            <a:ext cx="2388164" cy="1743785"/>
          </a:xfrm>
          <a:prstGeom prst="rect">
            <a:avLst/>
          </a:prstGeom>
        </p:spPr>
      </p:pic>
      <p:sp>
        <p:nvSpPr>
          <p:cNvPr id="6" name="TextBox 1">
            <a:extLst>
              <a:ext uri="{FF2B5EF4-FFF2-40B4-BE49-F238E27FC236}">
                <a16:creationId xmlns:a16="http://schemas.microsoft.com/office/drawing/2014/main" id="{C4023A0D-4FAD-4CCB-92B6-BE9B9A3E2396}"/>
              </a:ext>
            </a:extLst>
          </p:cNvPr>
          <p:cNvSpPr>
            <a:spLocks noChangeArrowheads="1"/>
          </p:cNvSpPr>
          <p:nvPr/>
        </p:nvSpPr>
        <p:spPr bwMode="auto">
          <a:xfrm>
            <a:off x="70474" y="1956424"/>
            <a:ext cx="90579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4800" b="1" dirty="0">
                <a:solidFill>
                  <a:schemeClr val="accent5">
                    <a:lumMod val="75000"/>
                  </a:schemeClr>
                </a:solidFill>
                <a:ea typeface="微软雅黑" panose="020B0503020204020204" pitchFamily="34" charset="-122"/>
                <a:sym typeface="方正正准黑简体" pitchFamily="2" charset="-122"/>
              </a:rPr>
              <a:t>RCW-600/800WiFi </a:t>
            </a:r>
            <a:r>
              <a:rPr lang="zh-CN" altLang="en-US" sz="4800" b="1" dirty="0">
                <a:solidFill>
                  <a:schemeClr val="accent5">
                    <a:lumMod val="75000"/>
                  </a:schemeClr>
                </a:solidFill>
                <a:ea typeface="微软雅黑" panose="020B0503020204020204" pitchFamily="34" charset="-122"/>
                <a:sym typeface="方正正准黑简体" pitchFamily="2" charset="-122"/>
              </a:rPr>
              <a:t>产品</a:t>
            </a:r>
            <a:endParaRPr lang="en-US" altLang="zh-CN" sz="4800" b="1" dirty="0">
              <a:solidFill>
                <a:schemeClr val="accent5">
                  <a:lumMod val="75000"/>
                </a:schemeClr>
              </a:solidFill>
              <a:ea typeface="微软雅黑" panose="020B0503020204020204" pitchFamily="34" charset="-122"/>
              <a:sym typeface="方正正准黑简体" pitchFamily="2" charset="-122"/>
            </a:endParaRPr>
          </a:p>
          <a:p>
            <a:pPr algn="ctr"/>
            <a:r>
              <a:rPr lang="en-US" altLang="zh-CN" sz="4800" b="1" dirty="0">
                <a:solidFill>
                  <a:schemeClr val="accent5">
                    <a:lumMod val="75000"/>
                  </a:schemeClr>
                </a:solidFill>
                <a:ea typeface="微软雅黑" panose="020B0503020204020204" pitchFamily="34" charset="-122"/>
                <a:sym typeface="方正正准黑简体" pitchFamily="2" charset="-122"/>
              </a:rPr>
              <a:t>&amp;</a:t>
            </a:r>
            <a:r>
              <a:rPr lang="zh-CN" altLang="en-US" sz="4800" b="1" dirty="0">
                <a:solidFill>
                  <a:schemeClr val="accent5">
                    <a:lumMod val="75000"/>
                  </a:schemeClr>
                </a:solidFill>
                <a:ea typeface="微软雅黑" panose="020B0503020204020204" pitchFamily="34" charset="-122"/>
                <a:sym typeface="方正正准黑简体" pitchFamily="2" charset="-122"/>
              </a:rPr>
              <a:t>功能介绍</a:t>
            </a:r>
          </a:p>
        </p:txBody>
      </p:sp>
      <p:sp>
        <p:nvSpPr>
          <p:cNvPr id="7" name="矩形 7">
            <a:extLst>
              <a:ext uri="{FF2B5EF4-FFF2-40B4-BE49-F238E27FC236}">
                <a16:creationId xmlns:a16="http://schemas.microsoft.com/office/drawing/2014/main" id="{99927075-7647-40D2-B88E-184F7ECA1297}"/>
              </a:ext>
            </a:extLst>
          </p:cNvPr>
          <p:cNvSpPr>
            <a:spLocks noChangeArrowheads="1"/>
          </p:cNvSpPr>
          <p:nvPr/>
        </p:nvSpPr>
        <p:spPr bwMode="auto">
          <a:xfrm>
            <a:off x="11810337" y="1956424"/>
            <a:ext cx="396327" cy="2062173"/>
          </a:xfrm>
          <a:prstGeom prst="rect">
            <a:avLst/>
          </a:prstGeom>
          <a:solidFill>
            <a:schemeClr val="accent1">
              <a:lumMod val="75000"/>
            </a:schemeClr>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 name="矩形 9">
            <a:extLst>
              <a:ext uri="{FF2B5EF4-FFF2-40B4-BE49-F238E27FC236}">
                <a16:creationId xmlns:a16="http://schemas.microsoft.com/office/drawing/2014/main" id="{8F0A2206-79BD-473A-B7E8-A97C395479CC}"/>
              </a:ext>
            </a:extLst>
          </p:cNvPr>
          <p:cNvSpPr>
            <a:spLocks noChangeAspect="1" noChangeArrowheads="1"/>
          </p:cNvSpPr>
          <p:nvPr/>
        </p:nvSpPr>
        <p:spPr bwMode="auto">
          <a:xfrm flipH="1">
            <a:off x="9211957" y="1956424"/>
            <a:ext cx="2514819" cy="2062800"/>
          </a:xfrm>
          <a:prstGeom prst="rect">
            <a:avLst/>
          </a:prstGeom>
          <a:blipFill dpi="0" rotWithShape="1">
            <a:blip r:embed="rId3"/>
            <a:srcRect/>
            <a:stretch>
              <a:fillRect/>
            </a:stretch>
          </a:bli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dirty="0">
                <a:solidFill>
                  <a:srgbClr val="FFFFFF"/>
                </a:solidFill>
                <a:latin typeface="方正兰亭粗黑_GBK" pitchFamily="2" charset="-122"/>
                <a:ea typeface="方正兰亭粗黑_GBK" pitchFamily="2" charset="-122"/>
                <a:sym typeface="方正兰亭粗黑_GBK" pitchFamily="2" charset="-122"/>
              </a:rPr>
              <a:t>z</a:t>
            </a:r>
          </a:p>
        </p:txBody>
      </p:sp>
      <p:sp>
        <p:nvSpPr>
          <p:cNvPr id="9" name="矩形 10">
            <a:extLst>
              <a:ext uri="{FF2B5EF4-FFF2-40B4-BE49-F238E27FC236}">
                <a16:creationId xmlns:a16="http://schemas.microsoft.com/office/drawing/2014/main" id="{2A1A6A0D-CFA0-4131-816E-E2BC9F4955EF}"/>
              </a:ext>
            </a:extLst>
          </p:cNvPr>
          <p:cNvSpPr>
            <a:spLocks noChangeArrowheads="1"/>
          </p:cNvSpPr>
          <p:nvPr/>
        </p:nvSpPr>
        <p:spPr bwMode="auto">
          <a:xfrm flipH="1">
            <a:off x="3994149" y="4643265"/>
            <a:ext cx="2109681" cy="1744804"/>
          </a:xfrm>
          <a:prstGeom prst="rect">
            <a:avLst/>
          </a:prstGeom>
          <a:solidFill>
            <a:srgbClr val="F39211"/>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 name="矩形 12">
            <a:extLst>
              <a:ext uri="{FF2B5EF4-FFF2-40B4-BE49-F238E27FC236}">
                <a16:creationId xmlns:a16="http://schemas.microsoft.com/office/drawing/2014/main" id="{71B1C31F-3EF6-4147-B4D3-00F34F76CDF9}"/>
              </a:ext>
            </a:extLst>
          </p:cNvPr>
          <p:cNvSpPr>
            <a:spLocks noChangeArrowheads="1"/>
          </p:cNvSpPr>
          <p:nvPr/>
        </p:nvSpPr>
        <p:spPr bwMode="auto">
          <a:xfrm flipH="1">
            <a:off x="8689626" y="4637450"/>
            <a:ext cx="411163" cy="1749600"/>
          </a:xfrm>
          <a:prstGeom prst="rect">
            <a:avLst/>
          </a:prstGeom>
          <a:solidFill>
            <a:srgbClr val="F39211"/>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dirty="0">
                <a:solidFill>
                  <a:srgbClr val="FFFFFF"/>
                </a:solidFill>
                <a:latin typeface="宋体" panose="02010600030101010101" pitchFamily="2" charset="-122"/>
                <a:sym typeface="宋体" panose="02010600030101010101" pitchFamily="2" charset="-122"/>
              </a:rPr>
              <a:t> </a:t>
            </a:r>
            <a:endParaRPr lang="zh-CN" altLang="zh-CN" dirty="0">
              <a:solidFill>
                <a:srgbClr val="FFFFFF"/>
              </a:solidFill>
              <a:latin typeface="宋体" panose="02010600030101010101" pitchFamily="2" charset="-122"/>
              <a:sym typeface="宋体" panose="02010600030101010101" pitchFamily="2" charset="-122"/>
            </a:endParaRPr>
          </a:p>
        </p:txBody>
      </p:sp>
      <p:pic>
        <p:nvPicPr>
          <p:cNvPr id="12" name="图片 11">
            <a:extLst>
              <a:ext uri="{FF2B5EF4-FFF2-40B4-BE49-F238E27FC236}">
                <a16:creationId xmlns:a16="http://schemas.microsoft.com/office/drawing/2014/main" id="{04672640-CC1C-45F6-BC0A-4403ADD99E5F}"/>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r="21016"/>
          <a:stretch/>
        </p:blipFill>
        <p:spPr>
          <a:xfrm>
            <a:off x="6206212" y="4644287"/>
            <a:ext cx="2388164" cy="1743785"/>
          </a:xfrm>
          <a:prstGeom prst="rect">
            <a:avLst/>
          </a:prstGeom>
        </p:spPr>
      </p:pic>
    </p:spTree>
    <p:extLst>
      <p:ext uri="{BB962C8B-B14F-4D97-AF65-F5344CB8AC3E}">
        <p14:creationId xmlns:p14="http://schemas.microsoft.com/office/powerpoint/2010/main" val="66225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44323E9B-2C77-4254-BE51-65F92C3B30A0}"/>
              </a:ext>
            </a:extLst>
          </p:cNvPr>
          <p:cNvSpPr/>
          <p:nvPr/>
        </p:nvSpPr>
        <p:spPr>
          <a:xfrm>
            <a:off x="2" y="2190973"/>
            <a:ext cx="3119668" cy="2198135"/>
          </a:xfrm>
          <a:prstGeom prst="rect">
            <a:avLst/>
          </a:prstGeom>
          <a:solidFill>
            <a:srgbClr val="F6A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473610" rtl="0" eaLnBrk="1" fontAlgn="auto" latinLnBrk="0" hangingPunct="1">
              <a:lnSpc>
                <a:spcPct val="100000"/>
              </a:lnSpc>
              <a:spcBef>
                <a:spcPts val="0"/>
              </a:spcBef>
              <a:spcAft>
                <a:spcPts val="0"/>
              </a:spcAft>
              <a:buClrTx/>
              <a:buSzTx/>
              <a:buFontTx/>
              <a:buNone/>
              <a:tabLst/>
              <a:defRPr/>
            </a:pPr>
            <a:endParaRPr kumimoji="0" lang="zh-CN" altLang="en-US" sz="2133"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Rectangle 2">
            <a:extLst>
              <a:ext uri="{FF2B5EF4-FFF2-40B4-BE49-F238E27FC236}">
                <a16:creationId xmlns:a16="http://schemas.microsoft.com/office/drawing/2014/main" id="{AB23442C-4324-4A97-B0C8-E5D4F9641097}"/>
              </a:ext>
            </a:extLst>
          </p:cNvPr>
          <p:cNvSpPr>
            <a:spLocks noChangeArrowheads="1"/>
          </p:cNvSpPr>
          <p:nvPr/>
        </p:nvSpPr>
        <p:spPr bwMode="auto">
          <a:xfrm>
            <a:off x="3119671" y="2190973"/>
            <a:ext cx="9072331" cy="2198135"/>
          </a:xfrm>
          <a:prstGeom prst="rect">
            <a:avLst/>
          </a:prstGeom>
          <a:solidFill>
            <a:srgbClr val="238AC2"/>
          </a:solidFill>
          <a:ln w="9525">
            <a:noFill/>
            <a:miter lim="800000"/>
            <a:headEnd/>
            <a:tailEnd/>
          </a:ln>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zh-CN" altLang="en-US" sz="2133" b="0" i="0" u="none" strike="noStrike" kern="1200" cap="none" spc="0" normalizeH="0" baseline="0" noProof="0">
              <a:ln>
                <a:noFill/>
              </a:ln>
              <a:solidFill>
                <a:prstClr val="black"/>
              </a:solidFill>
              <a:effectLst/>
              <a:uLnTx/>
              <a:uFillTx/>
              <a:latin typeface="Calibri" pitchFamily="34" charset="0"/>
              <a:ea typeface="宋体" panose="02010600030101010101" pitchFamily="2" charset="-122"/>
              <a:cs typeface="+mn-cs"/>
            </a:endParaRPr>
          </a:p>
        </p:txBody>
      </p:sp>
      <p:sp>
        <p:nvSpPr>
          <p:cNvPr id="22" name="Rectangle 2"/>
          <p:cNvSpPr>
            <a:spLocks noChangeArrowheads="1"/>
          </p:cNvSpPr>
          <p:nvPr/>
        </p:nvSpPr>
        <p:spPr bwMode="auto">
          <a:xfrm>
            <a:off x="3119671" y="2197022"/>
            <a:ext cx="9072331" cy="2198135"/>
          </a:xfrm>
          <a:prstGeom prst="rect">
            <a:avLst/>
          </a:prstGeom>
          <a:solidFill>
            <a:srgbClr val="238AC2"/>
          </a:solidFill>
          <a:ln w="9525">
            <a:noFill/>
            <a:miter lim="800000"/>
            <a:headEnd/>
            <a:tailEnd/>
          </a:ln>
        </p:spPr>
        <p:txBody>
          <a:bodyPr wrap="none" anchor="ctr"/>
          <a:lstStyle/>
          <a:p>
            <a:pPr defTabSz="1219170"/>
            <a:endParaRPr lang="zh-CN" altLang="en-US" sz="2133">
              <a:solidFill>
                <a:prstClr val="black"/>
              </a:solidFill>
              <a:latin typeface="Calibri" pitchFamily="34" charset="0"/>
              <a:ea typeface="宋体" panose="02010600030101010101" pitchFamily="2" charset="-122"/>
            </a:endParaRPr>
          </a:p>
        </p:txBody>
      </p:sp>
      <p:sp>
        <p:nvSpPr>
          <p:cNvPr id="23" name="矩形 22"/>
          <p:cNvSpPr/>
          <p:nvPr/>
        </p:nvSpPr>
        <p:spPr>
          <a:xfrm>
            <a:off x="2" y="2197022"/>
            <a:ext cx="3119668" cy="2198135"/>
          </a:xfrm>
          <a:prstGeom prst="rect">
            <a:avLst/>
          </a:prstGeom>
          <a:solidFill>
            <a:srgbClr val="F6A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73610">
              <a:defRPr/>
            </a:pPr>
            <a:endParaRPr lang="zh-CN" altLang="en-US" sz="2133">
              <a:solidFill>
                <a:prstClr val="white"/>
              </a:solidFill>
              <a:latin typeface="Calibri"/>
              <a:ea typeface="宋体" panose="02010600030101010101" pitchFamily="2" charset="-122"/>
            </a:endParaRPr>
          </a:p>
        </p:txBody>
      </p:sp>
      <p:sp>
        <p:nvSpPr>
          <p:cNvPr id="24" name="Text Box 2"/>
          <p:cNvSpPr txBox="1">
            <a:spLocks noChangeArrowheads="1"/>
          </p:cNvSpPr>
          <p:nvPr/>
        </p:nvSpPr>
        <p:spPr bwMode="auto">
          <a:xfrm>
            <a:off x="3599723" y="2498288"/>
            <a:ext cx="6478427" cy="830997"/>
          </a:xfrm>
          <a:prstGeom prst="rect">
            <a:avLst/>
          </a:prstGeom>
          <a:noFill/>
          <a:ln w="9525">
            <a:noFill/>
            <a:miter lim="800000"/>
            <a:headEnd/>
            <a:tailEnd/>
          </a:ln>
        </p:spPr>
        <p:txBody>
          <a:bodyPr wrap="square">
            <a:spAutoFit/>
          </a:bodyPr>
          <a:lstStyle/>
          <a:p>
            <a:pPr defTabSz="1219170">
              <a:defRPr/>
            </a:pPr>
            <a:r>
              <a:rPr lang="zh-CN" altLang="en-US" sz="4800" b="1" kern="0" dirty="0">
                <a:solidFill>
                  <a:prstClr val="white"/>
                </a:solidFill>
                <a:latin typeface="微软雅黑" pitchFamily="34" charset="-122"/>
                <a:ea typeface="微软雅黑" pitchFamily="34" charset="-122"/>
              </a:rPr>
              <a:t>产品概述</a:t>
            </a:r>
          </a:p>
        </p:txBody>
      </p:sp>
      <p:sp>
        <p:nvSpPr>
          <p:cNvPr id="25" name="Text Box 2"/>
          <p:cNvSpPr txBox="1">
            <a:spLocks noChangeArrowheads="1"/>
          </p:cNvSpPr>
          <p:nvPr/>
        </p:nvSpPr>
        <p:spPr bwMode="auto">
          <a:xfrm>
            <a:off x="3665573" y="3458395"/>
            <a:ext cx="6412576" cy="379656"/>
          </a:xfrm>
          <a:prstGeom prst="rect">
            <a:avLst/>
          </a:prstGeom>
          <a:noFill/>
          <a:ln w="9525">
            <a:noFill/>
            <a:miter lim="800000"/>
            <a:headEnd/>
            <a:tailEnd/>
          </a:ln>
        </p:spPr>
        <p:txBody>
          <a:bodyPr wrap="square">
            <a:spAutoFit/>
          </a:bodyPr>
          <a:lstStyle/>
          <a:p>
            <a:pPr defTabSz="1219170">
              <a:defRPr/>
            </a:pPr>
            <a:r>
              <a:rPr lang="en-US" altLang="zh-CN" sz="1867" kern="0" dirty="0">
                <a:solidFill>
                  <a:prstClr val="white"/>
                </a:solidFill>
                <a:latin typeface="微软雅黑" pitchFamily="34" charset="-122"/>
                <a:ea typeface="微软雅黑" pitchFamily="34" charset="-122"/>
              </a:rPr>
              <a:t>RCW-600/800 </a:t>
            </a:r>
            <a:r>
              <a:rPr lang="en-US" altLang="zh-CN" sz="1867" kern="0" dirty="0" err="1">
                <a:solidFill>
                  <a:prstClr val="white"/>
                </a:solidFill>
                <a:latin typeface="微软雅黑" pitchFamily="34" charset="-122"/>
                <a:ea typeface="微软雅黑" pitchFamily="34" charset="-122"/>
              </a:rPr>
              <a:t>WiFi</a:t>
            </a:r>
            <a:r>
              <a:rPr lang="zh-CN" altLang="en-US" sz="1867" kern="0" dirty="0">
                <a:solidFill>
                  <a:prstClr val="white"/>
                </a:solidFill>
                <a:latin typeface="微软雅黑" pitchFamily="34" charset="-122"/>
                <a:ea typeface="微软雅黑" pitchFamily="34" charset="-122"/>
              </a:rPr>
              <a:t>物联网温湿度记录仪</a:t>
            </a:r>
          </a:p>
        </p:txBody>
      </p:sp>
      <p:sp>
        <p:nvSpPr>
          <p:cNvPr id="6" name="TextBox 5"/>
          <p:cNvSpPr txBox="1"/>
          <p:nvPr/>
        </p:nvSpPr>
        <p:spPr>
          <a:xfrm>
            <a:off x="786581" y="2297747"/>
            <a:ext cx="1563248" cy="1897892"/>
          </a:xfrm>
          <a:prstGeom prst="rect">
            <a:avLst/>
          </a:prstGeom>
          <a:noFill/>
        </p:spPr>
        <p:txBody>
          <a:bodyPr wrap="none" rtlCol="0">
            <a:spAutoFit/>
          </a:bodyPr>
          <a:lstStyle/>
          <a:p>
            <a:pPr algn="ctr" defTabSz="1219170"/>
            <a:r>
              <a:rPr lang="en-US" altLang="zh-CN" sz="11733" dirty="0">
                <a:solidFill>
                  <a:prstClr val="white"/>
                </a:solidFill>
                <a:latin typeface="Impact" panose="020B0806030902050204" pitchFamily="34" charset="0"/>
                <a:ea typeface="微软雅黑" panose="020B0503020204020204" pitchFamily="34" charset="-122"/>
              </a:rPr>
              <a:t>01</a:t>
            </a:r>
            <a:endParaRPr lang="zh-CN" altLang="en-US" sz="11733" dirty="0">
              <a:solidFill>
                <a:prstClr val="white"/>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995303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879A1122-0390-44A2-94DA-2B02FC140ABE}"/>
              </a:ext>
            </a:extLst>
          </p:cNvPr>
          <p:cNvPicPr>
            <a:picLocks noChangeAspect="1"/>
          </p:cNvPicPr>
          <p:nvPr/>
        </p:nvPicPr>
        <p:blipFill>
          <a:blip r:embed="rId2"/>
          <a:stretch>
            <a:fillRect/>
          </a:stretch>
        </p:blipFill>
        <p:spPr>
          <a:xfrm>
            <a:off x="7056998" y="910143"/>
            <a:ext cx="4729649" cy="5614807"/>
          </a:xfrm>
          <a:prstGeom prst="rect">
            <a:avLst/>
          </a:prstGeom>
        </p:spPr>
      </p:pic>
      <p:sp>
        <p:nvSpPr>
          <p:cNvPr id="7" name="矩形 6">
            <a:extLst>
              <a:ext uri="{FF2B5EF4-FFF2-40B4-BE49-F238E27FC236}">
                <a16:creationId xmlns:a16="http://schemas.microsoft.com/office/drawing/2014/main" id="{61CF11D5-D19F-48BD-BB6F-DD36EF5FC86B}"/>
              </a:ext>
            </a:extLst>
          </p:cNvPr>
          <p:cNvSpPr/>
          <p:nvPr/>
        </p:nvSpPr>
        <p:spPr>
          <a:xfrm>
            <a:off x="494511" y="3168630"/>
            <a:ext cx="5808000" cy="2619948"/>
          </a:xfrm>
          <a:prstGeom prst="rect">
            <a:avLst/>
          </a:prstGeom>
        </p:spPr>
        <p:txBody>
          <a:bodyPr wrap="none">
            <a:spAutoFit/>
          </a:bodyPr>
          <a:lstStyle/>
          <a:p>
            <a:pPr marL="285750" indent="-285750">
              <a:lnSpc>
                <a:spcPct val="150000"/>
              </a:lnSpc>
              <a:buFont typeface="Wingdings" charset="2"/>
              <a:buChar char="l"/>
            </a:pPr>
            <a:r>
              <a:rPr lang="zh-CN" altLang="en-US" sz="1600" dirty="0">
                <a:latin typeface="SimSun" charset="-122"/>
                <a:ea typeface="SimSun" charset="-122"/>
                <a:cs typeface="SimSun" charset="-122"/>
              </a:rPr>
              <a:t>采用高灵敏度探头，反应快，灵敏度高;</a:t>
            </a:r>
            <a:endParaRPr lang="en-US" altLang="zh-CN" sz="1600" dirty="0">
              <a:latin typeface="SimSun" charset="-122"/>
              <a:ea typeface="SimSun" charset="-122"/>
              <a:cs typeface="SimSun" charset="-122"/>
            </a:endParaRPr>
          </a:p>
          <a:p>
            <a:pPr marL="285750" indent="-285750">
              <a:lnSpc>
                <a:spcPct val="150000"/>
              </a:lnSpc>
              <a:buFont typeface="Wingdings" charset="2"/>
              <a:buChar char="l"/>
            </a:pPr>
            <a:r>
              <a:rPr lang="zh-CN" altLang="en-US" sz="1600" dirty="0">
                <a:latin typeface="SimSun" charset="-122"/>
                <a:ea typeface="SimSun" charset="-122"/>
                <a:cs typeface="SimSun" charset="-122"/>
              </a:rPr>
              <a:t>断电续航，内置电池可持续工作至少</a:t>
            </a:r>
            <a:r>
              <a:rPr lang="en-US" altLang="zh-CN" sz="1600" dirty="0">
                <a:latin typeface="SimSun" charset="-122"/>
                <a:ea typeface="SimSun" charset="-122"/>
                <a:cs typeface="SimSun" charset="-122"/>
              </a:rPr>
              <a:t>6</a:t>
            </a:r>
            <a:r>
              <a:rPr lang="zh-CN" altLang="en-US" sz="1600" dirty="0">
                <a:latin typeface="SimSun" charset="-122"/>
                <a:ea typeface="SimSun" charset="-122"/>
                <a:cs typeface="SimSun" charset="-122"/>
              </a:rPr>
              <a:t>小时</a:t>
            </a:r>
            <a:r>
              <a:rPr lang="en-US" altLang="zh-CN" sz="1600" dirty="0">
                <a:latin typeface="SimSun" charset="-122"/>
                <a:ea typeface="SimSun" charset="-122"/>
                <a:cs typeface="SimSun" charset="-122"/>
              </a:rPr>
              <a:t>;</a:t>
            </a:r>
          </a:p>
          <a:p>
            <a:pPr marL="285750" indent="-285750">
              <a:lnSpc>
                <a:spcPct val="150000"/>
              </a:lnSpc>
              <a:buFont typeface="Wingdings" charset="2"/>
              <a:buChar char="l"/>
            </a:pPr>
            <a:r>
              <a:rPr lang="zh-CN" altLang="en-US" sz="1600" dirty="0">
                <a:latin typeface="SimSun" charset="-122"/>
                <a:ea typeface="SimSun" charset="-122"/>
                <a:cs typeface="SimSun" charset="-122"/>
              </a:rPr>
              <a:t>可设定温湿度报警阈值，本地声光报警，四重远程报警</a:t>
            </a:r>
            <a:r>
              <a:rPr lang="en-US" altLang="zh-CN" sz="1600" dirty="0">
                <a:latin typeface="SimSun" charset="-122"/>
                <a:ea typeface="SimSun" charset="-122"/>
                <a:cs typeface="SimSun" charset="-122"/>
              </a:rPr>
              <a:t>; </a:t>
            </a:r>
          </a:p>
          <a:p>
            <a:pPr marL="285750" indent="-285750">
              <a:lnSpc>
                <a:spcPct val="150000"/>
              </a:lnSpc>
              <a:buFont typeface="Wingdings" charset="2"/>
              <a:buChar char="l"/>
            </a:pPr>
            <a:r>
              <a:rPr lang="zh-CN" altLang="en-US" sz="1600" dirty="0">
                <a:latin typeface="SimSun" charset="-122"/>
                <a:ea typeface="SimSun" charset="-122"/>
                <a:cs typeface="SimSun" charset="-122"/>
              </a:rPr>
              <a:t>可设定上传间隔时间，自由控制数据记录</a:t>
            </a:r>
            <a:r>
              <a:rPr lang="en-US" altLang="zh-CN" sz="1600" dirty="0">
                <a:latin typeface="SimSun" charset="-122"/>
                <a:ea typeface="SimSun" charset="-122"/>
                <a:cs typeface="SimSun" charset="-122"/>
              </a:rPr>
              <a:t>;</a:t>
            </a:r>
          </a:p>
          <a:p>
            <a:pPr marL="285750" indent="-285750">
              <a:lnSpc>
                <a:spcPct val="150000"/>
              </a:lnSpc>
              <a:buFont typeface="Wingdings" charset="2"/>
              <a:buChar char="l"/>
            </a:pPr>
            <a:r>
              <a:rPr lang="zh-CN" altLang="en-US" sz="1600" dirty="0">
                <a:latin typeface="SimSun" charset="-122"/>
                <a:ea typeface="SimSun" charset="-122"/>
                <a:cs typeface="SimSun" charset="-122"/>
              </a:rPr>
              <a:t>报警仪本机可记录</a:t>
            </a:r>
            <a:r>
              <a:rPr lang="en-US" altLang="zh-CN" sz="1600" dirty="0">
                <a:latin typeface="SimSun" charset="-122"/>
                <a:ea typeface="SimSun" charset="-122"/>
                <a:cs typeface="SimSun" charset="-122"/>
              </a:rPr>
              <a:t>20000</a:t>
            </a:r>
            <a:r>
              <a:rPr lang="zh-CN" altLang="en-US" sz="1600" dirty="0">
                <a:latin typeface="SimSun" charset="-122"/>
                <a:ea typeface="SimSun" charset="-122"/>
                <a:cs typeface="SimSun" charset="-122"/>
              </a:rPr>
              <a:t>组数据，服务器不受存储组数限制</a:t>
            </a:r>
            <a:r>
              <a:rPr lang="en-US" altLang="zh-CN" sz="1600" dirty="0">
                <a:latin typeface="SimSun" charset="-122"/>
                <a:ea typeface="SimSun" charset="-122"/>
                <a:cs typeface="SimSun" charset="-122"/>
              </a:rPr>
              <a:t>;</a:t>
            </a:r>
          </a:p>
          <a:p>
            <a:pPr marL="285750" indent="-285750">
              <a:lnSpc>
                <a:spcPct val="150000"/>
              </a:lnSpc>
              <a:buFont typeface="Wingdings" charset="2"/>
              <a:buChar char="l"/>
            </a:pPr>
            <a:r>
              <a:rPr lang="zh-CN" altLang="en-US" sz="1600" dirty="0">
                <a:latin typeface="SimSun" charset="-122"/>
                <a:ea typeface="SimSun" charset="-122"/>
                <a:cs typeface="SimSun" charset="-122"/>
              </a:rPr>
              <a:t>连接</a:t>
            </a:r>
            <a:r>
              <a:rPr lang="en-US" altLang="zh-CN" sz="1600" dirty="0" err="1">
                <a:latin typeface="SimSun" charset="-122"/>
                <a:ea typeface="SimSun" charset="-122"/>
                <a:cs typeface="SimSun" charset="-122"/>
              </a:rPr>
              <a:t>Wifi</a:t>
            </a:r>
            <a:r>
              <a:rPr lang="zh-CN" altLang="en-US" sz="1600" dirty="0">
                <a:latin typeface="SimSun" charset="-122"/>
                <a:ea typeface="SimSun" charset="-122"/>
                <a:cs typeface="SimSun" charset="-122"/>
              </a:rPr>
              <a:t>接入点，采集数据实时上传云平台</a:t>
            </a:r>
            <a:r>
              <a:rPr lang="en-US" altLang="zh-CN" sz="1600" dirty="0">
                <a:latin typeface="SimSun" charset="-122"/>
                <a:ea typeface="SimSun" charset="-122"/>
                <a:cs typeface="SimSun" charset="-122"/>
              </a:rPr>
              <a:t>;</a:t>
            </a:r>
          </a:p>
          <a:p>
            <a:pPr marL="285750" indent="-285750">
              <a:lnSpc>
                <a:spcPct val="150000"/>
              </a:lnSpc>
              <a:buFont typeface="Wingdings" charset="2"/>
              <a:buChar char="l"/>
            </a:pPr>
            <a:r>
              <a:rPr lang="zh-CN" altLang="en-US" sz="1600" dirty="0">
                <a:latin typeface="SimSun" charset="-122"/>
                <a:ea typeface="SimSun" charset="-122"/>
                <a:cs typeface="SimSun" charset="-122"/>
              </a:rPr>
              <a:t>灵活导出数据，可通过云平台导出多种格式数据。</a:t>
            </a:r>
          </a:p>
        </p:txBody>
      </p:sp>
      <p:sp>
        <p:nvSpPr>
          <p:cNvPr id="9" name="文本框 8">
            <a:extLst>
              <a:ext uri="{FF2B5EF4-FFF2-40B4-BE49-F238E27FC236}">
                <a16:creationId xmlns:a16="http://schemas.microsoft.com/office/drawing/2014/main" id="{35C38449-1354-4DAE-A2BD-228232955B0C}"/>
              </a:ext>
            </a:extLst>
          </p:cNvPr>
          <p:cNvSpPr txBox="1"/>
          <p:nvPr/>
        </p:nvSpPr>
        <p:spPr>
          <a:xfrm>
            <a:off x="494511" y="1069422"/>
            <a:ext cx="6285828" cy="1708160"/>
          </a:xfrm>
          <a:prstGeom prst="rect">
            <a:avLst/>
          </a:prstGeom>
          <a:noFill/>
        </p:spPr>
        <p:txBody>
          <a:bodyPr wrap="square" rtlCol="0">
            <a:spAutoFit/>
          </a:bodyPr>
          <a:lstStyle/>
          <a:p>
            <a:pPr>
              <a:lnSpc>
                <a:spcPct val="150000"/>
              </a:lnSpc>
            </a:pPr>
            <a:r>
              <a:rPr kumimoji="1" lang="en-US" altLang="zh-CN" sz="2200" b="1" dirty="0">
                <a:solidFill>
                  <a:srgbClr val="0070C0"/>
                </a:solidFill>
                <a:latin typeface="微软雅黑" panose="020B0503020204020204" pitchFamily="34" charset="-122"/>
                <a:ea typeface="微软雅黑" panose="020B0503020204020204" pitchFamily="34" charset="-122"/>
              </a:rPr>
              <a:t>RCW-600WIFI/800WIFI </a:t>
            </a:r>
            <a:r>
              <a:rPr kumimoji="1" lang="zh-CN" altLang="en-US" sz="2200" b="1" dirty="0">
                <a:solidFill>
                  <a:srgbClr val="0070C0"/>
                </a:solidFill>
                <a:latin typeface="微软雅黑" panose="020B0503020204020204" pitchFamily="34" charset="-122"/>
                <a:ea typeface="微软雅黑" panose="020B0503020204020204" pitchFamily="34" charset="-122"/>
              </a:rPr>
              <a:t>物联网记录仪</a:t>
            </a:r>
            <a:endParaRPr kumimoji="1" lang="en-US" altLang="zh-CN" sz="2200" b="1" dirty="0">
              <a:solidFill>
                <a:srgbClr val="0070C0"/>
              </a:solidFill>
              <a:latin typeface="微软雅黑" panose="020B0503020204020204" pitchFamily="34" charset="-122"/>
              <a:ea typeface="微软雅黑" panose="020B0503020204020204" pitchFamily="34" charset="-122"/>
            </a:endParaRPr>
          </a:p>
          <a:p>
            <a:pPr>
              <a:lnSpc>
                <a:spcPct val="150000"/>
              </a:lnSpc>
            </a:pPr>
            <a:r>
              <a:rPr kumimoji="1" lang="zh-CN" altLang="en-US" sz="1600" dirty="0">
                <a:latin typeface="微软雅黑" panose="020B0503020204020204" pitchFamily="34" charset="-122"/>
                <a:ea typeface="微软雅黑" panose="020B0503020204020204" pitchFamily="34" charset="-122"/>
              </a:rPr>
              <a:t>是一款基于物联网技术的高新技术产品，通过 </a:t>
            </a:r>
            <a:r>
              <a:rPr kumimoji="1" lang="en-US" altLang="zh-CN" sz="1600" dirty="0">
                <a:latin typeface="微软雅黑" panose="020B0503020204020204" pitchFamily="34" charset="-122"/>
                <a:ea typeface="微软雅黑" panose="020B0503020204020204" pitchFamily="34" charset="-122"/>
              </a:rPr>
              <a:t>WIFI </a:t>
            </a:r>
            <a:r>
              <a:rPr kumimoji="1" lang="zh-CN" altLang="en-US" sz="1600" dirty="0">
                <a:latin typeface="微软雅黑" panose="020B0503020204020204" pitchFamily="34" charset="-122"/>
                <a:ea typeface="微软雅黑" panose="020B0503020204020204" pitchFamily="34" charset="-122"/>
              </a:rPr>
              <a:t>数据传输方式，结合冷链物联网平台， 客户通过浏览器或者智能手机终端在线实现实时监控数据远程查看和管理数据</a:t>
            </a:r>
          </a:p>
        </p:txBody>
      </p:sp>
      <p:sp>
        <p:nvSpPr>
          <p:cNvPr id="10" name="TextBox 54">
            <a:extLst>
              <a:ext uri="{FF2B5EF4-FFF2-40B4-BE49-F238E27FC236}">
                <a16:creationId xmlns:a16="http://schemas.microsoft.com/office/drawing/2014/main" id="{4604ACC9-8C77-4660-83F1-91A9FD3604E6}"/>
              </a:ext>
            </a:extLst>
          </p:cNvPr>
          <p:cNvSpPr txBox="1"/>
          <p:nvPr/>
        </p:nvSpPr>
        <p:spPr>
          <a:xfrm>
            <a:off x="494511" y="180031"/>
            <a:ext cx="4680520"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defTabSz="914034" fontAlgn="base">
              <a:spcBef>
                <a:spcPct val="0"/>
              </a:spcBef>
              <a:spcAft>
                <a:spcPct val="0"/>
              </a:spcAft>
            </a:pPr>
            <a:r>
              <a:rPr lang="zh-CN" altLang="en-US" sz="2800" b="1" dirty="0">
                <a:solidFill>
                  <a:srgbClr val="238AC2"/>
                </a:solidFill>
                <a:latin typeface="微软雅黑" panose="020B0503020204020204" pitchFamily="34" charset="-122"/>
                <a:ea typeface="微软雅黑" panose="020B0503020204020204" pitchFamily="34" charset="-122"/>
              </a:rPr>
              <a:t>物联网产品</a:t>
            </a:r>
          </a:p>
        </p:txBody>
      </p:sp>
    </p:spTree>
    <p:extLst>
      <p:ext uri="{BB962C8B-B14F-4D97-AF65-F5344CB8AC3E}">
        <p14:creationId xmlns:p14="http://schemas.microsoft.com/office/powerpoint/2010/main" val="26919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44323E9B-2C77-4254-BE51-65F92C3B30A0}"/>
              </a:ext>
            </a:extLst>
          </p:cNvPr>
          <p:cNvSpPr/>
          <p:nvPr/>
        </p:nvSpPr>
        <p:spPr>
          <a:xfrm>
            <a:off x="2" y="2190973"/>
            <a:ext cx="3119668" cy="2198135"/>
          </a:xfrm>
          <a:prstGeom prst="rect">
            <a:avLst/>
          </a:prstGeom>
          <a:solidFill>
            <a:srgbClr val="F6A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473610" rtl="0" eaLnBrk="1" fontAlgn="auto" latinLnBrk="0" hangingPunct="1">
              <a:lnSpc>
                <a:spcPct val="100000"/>
              </a:lnSpc>
              <a:spcBef>
                <a:spcPts val="0"/>
              </a:spcBef>
              <a:spcAft>
                <a:spcPts val="0"/>
              </a:spcAft>
              <a:buClrTx/>
              <a:buSzTx/>
              <a:buFontTx/>
              <a:buNone/>
              <a:tabLst/>
              <a:defRPr/>
            </a:pPr>
            <a:endParaRPr kumimoji="0" lang="zh-CN" altLang="en-US" sz="2133"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Rectangle 2">
            <a:extLst>
              <a:ext uri="{FF2B5EF4-FFF2-40B4-BE49-F238E27FC236}">
                <a16:creationId xmlns:a16="http://schemas.microsoft.com/office/drawing/2014/main" id="{AB23442C-4324-4A97-B0C8-E5D4F9641097}"/>
              </a:ext>
            </a:extLst>
          </p:cNvPr>
          <p:cNvSpPr>
            <a:spLocks noChangeArrowheads="1"/>
          </p:cNvSpPr>
          <p:nvPr/>
        </p:nvSpPr>
        <p:spPr bwMode="auto">
          <a:xfrm>
            <a:off x="3119671" y="2190973"/>
            <a:ext cx="9072331" cy="2198135"/>
          </a:xfrm>
          <a:prstGeom prst="rect">
            <a:avLst/>
          </a:prstGeom>
          <a:solidFill>
            <a:srgbClr val="238AC2"/>
          </a:solidFill>
          <a:ln w="9525">
            <a:noFill/>
            <a:miter lim="800000"/>
            <a:headEnd/>
            <a:tailEnd/>
          </a:ln>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zh-CN" altLang="en-US" sz="2133" b="0" i="0" u="none" strike="noStrike" kern="1200" cap="none" spc="0" normalizeH="0" baseline="0" noProof="0">
              <a:ln>
                <a:noFill/>
              </a:ln>
              <a:solidFill>
                <a:prstClr val="black"/>
              </a:solidFill>
              <a:effectLst/>
              <a:uLnTx/>
              <a:uFillTx/>
              <a:latin typeface="Calibri" pitchFamily="34" charset="0"/>
              <a:ea typeface="宋体" panose="02010600030101010101" pitchFamily="2" charset="-122"/>
              <a:cs typeface="+mn-cs"/>
            </a:endParaRPr>
          </a:p>
        </p:txBody>
      </p:sp>
      <p:sp>
        <p:nvSpPr>
          <p:cNvPr id="22" name="Rectangle 2"/>
          <p:cNvSpPr>
            <a:spLocks noChangeArrowheads="1"/>
          </p:cNvSpPr>
          <p:nvPr/>
        </p:nvSpPr>
        <p:spPr bwMode="auto">
          <a:xfrm>
            <a:off x="3119671" y="2197022"/>
            <a:ext cx="9072331" cy="2198135"/>
          </a:xfrm>
          <a:prstGeom prst="rect">
            <a:avLst/>
          </a:prstGeom>
          <a:solidFill>
            <a:srgbClr val="238AC2"/>
          </a:solidFill>
          <a:ln w="9525">
            <a:noFill/>
            <a:miter lim="800000"/>
            <a:headEnd/>
            <a:tailEnd/>
          </a:ln>
        </p:spPr>
        <p:txBody>
          <a:bodyPr wrap="none" anchor="ctr"/>
          <a:lstStyle/>
          <a:p>
            <a:pPr defTabSz="1219170"/>
            <a:endParaRPr lang="zh-CN" altLang="en-US" sz="2133">
              <a:solidFill>
                <a:prstClr val="black"/>
              </a:solidFill>
              <a:latin typeface="Calibri" pitchFamily="34" charset="0"/>
              <a:ea typeface="宋体" panose="02010600030101010101" pitchFamily="2" charset="-122"/>
            </a:endParaRPr>
          </a:p>
        </p:txBody>
      </p:sp>
      <p:sp>
        <p:nvSpPr>
          <p:cNvPr id="23" name="矩形 22"/>
          <p:cNvSpPr/>
          <p:nvPr/>
        </p:nvSpPr>
        <p:spPr>
          <a:xfrm>
            <a:off x="2" y="2197022"/>
            <a:ext cx="3119668" cy="2198135"/>
          </a:xfrm>
          <a:prstGeom prst="rect">
            <a:avLst/>
          </a:prstGeom>
          <a:solidFill>
            <a:srgbClr val="F6A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73610">
              <a:defRPr/>
            </a:pPr>
            <a:endParaRPr lang="zh-CN" altLang="en-US" sz="2133">
              <a:solidFill>
                <a:prstClr val="white"/>
              </a:solidFill>
              <a:latin typeface="Calibri"/>
              <a:ea typeface="宋体" panose="02010600030101010101" pitchFamily="2" charset="-122"/>
            </a:endParaRPr>
          </a:p>
        </p:txBody>
      </p:sp>
      <p:sp>
        <p:nvSpPr>
          <p:cNvPr id="24" name="Text Box 2"/>
          <p:cNvSpPr txBox="1">
            <a:spLocks noChangeArrowheads="1"/>
          </p:cNvSpPr>
          <p:nvPr/>
        </p:nvSpPr>
        <p:spPr bwMode="auto">
          <a:xfrm>
            <a:off x="3599723" y="2498288"/>
            <a:ext cx="6478427" cy="830997"/>
          </a:xfrm>
          <a:prstGeom prst="rect">
            <a:avLst/>
          </a:prstGeom>
          <a:noFill/>
          <a:ln w="9525">
            <a:noFill/>
            <a:miter lim="800000"/>
            <a:headEnd/>
            <a:tailEnd/>
          </a:ln>
        </p:spPr>
        <p:txBody>
          <a:bodyPr wrap="square">
            <a:spAutoFit/>
          </a:bodyPr>
          <a:lstStyle/>
          <a:p>
            <a:pPr defTabSz="1219170">
              <a:defRPr/>
            </a:pPr>
            <a:r>
              <a:rPr lang="zh-CN" altLang="en-US" sz="4800" b="1" kern="0" dirty="0">
                <a:solidFill>
                  <a:prstClr val="white"/>
                </a:solidFill>
                <a:latin typeface="微软雅黑" pitchFamily="34" charset="-122"/>
                <a:ea typeface="微软雅黑" pitchFamily="34" charset="-122"/>
              </a:rPr>
              <a:t>产品类型及参数</a:t>
            </a:r>
          </a:p>
        </p:txBody>
      </p:sp>
      <p:sp>
        <p:nvSpPr>
          <p:cNvPr id="6" name="TextBox 5"/>
          <p:cNvSpPr txBox="1"/>
          <p:nvPr/>
        </p:nvSpPr>
        <p:spPr>
          <a:xfrm>
            <a:off x="695210" y="2297747"/>
            <a:ext cx="1745991" cy="1897892"/>
          </a:xfrm>
          <a:prstGeom prst="rect">
            <a:avLst/>
          </a:prstGeom>
          <a:noFill/>
        </p:spPr>
        <p:txBody>
          <a:bodyPr wrap="none" rtlCol="0">
            <a:spAutoFit/>
          </a:bodyPr>
          <a:lstStyle/>
          <a:p>
            <a:pPr algn="ctr" defTabSz="1219170"/>
            <a:r>
              <a:rPr lang="en-US" altLang="zh-CN" sz="11733" dirty="0">
                <a:solidFill>
                  <a:prstClr val="white"/>
                </a:solidFill>
                <a:latin typeface="Impact" panose="020B0806030902050204" pitchFamily="34" charset="0"/>
                <a:ea typeface="微软雅黑" panose="020B0503020204020204" pitchFamily="34" charset="-122"/>
              </a:rPr>
              <a:t>02</a:t>
            </a:r>
            <a:endParaRPr lang="zh-CN" altLang="en-US" sz="11733" dirty="0">
              <a:solidFill>
                <a:prstClr val="white"/>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1155981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格 11">
            <a:extLst>
              <a:ext uri="{FF2B5EF4-FFF2-40B4-BE49-F238E27FC236}">
                <a16:creationId xmlns:a16="http://schemas.microsoft.com/office/drawing/2014/main" id="{D24F901C-3119-4AEB-AB3C-EB300DED8534}"/>
              </a:ext>
            </a:extLst>
          </p:cNvPr>
          <p:cNvGraphicFramePr>
            <a:graphicFrameLocks noGrp="1"/>
          </p:cNvGraphicFramePr>
          <p:nvPr>
            <p:extLst>
              <p:ext uri="{D42A27DB-BD31-4B8C-83A1-F6EECF244321}">
                <p14:modId xmlns:p14="http://schemas.microsoft.com/office/powerpoint/2010/main" val="2764139903"/>
              </p:ext>
            </p:extLst>
          </p:nvPr>
        </p:nvGraphicFramePr>
        <p:xfrm>
          <a:off x="263952" y="770355"/>
          <a:ext cx="11706172" cy="5715287"/>
        </p:xfrm>
        <a:graphic>
          <a:graphicData uri="http://schemas.openxmlformats.org/drawingml/2006/table">
            <a:tbl>
              <a:tblPr firstRow="1" bandRow="1">
                <a:tableStyleId>{5C22544A-7EE6-4342-B048-85BDC9FD1C3A}</a:tableStyleId>
              </a:tblPr>
              <a:tblGrid>
                <a:gridCol w="1954780">
                  <a:extLst>
                    <a:ext uri="{9D8B030D-6E8A-4147-A177-3AD203B41FA5}">
                      <a16:colId xmlns:a16="http://schemas.microsoft.com/office/drawing/2014/main" val="635284613"/>
                    </a:ext>
                  </a:extLst>
                </a:gridCol>
                <a:gridCol w="4714500">
                  <a:extLst>
                    <a:ext uri="{9D8B030D-6E8A-4147-A177-3AD203B41FA5}">
                      <a16:colId xmlns:a16="http://schemas.microsoft.com/office/drawing/2014/main" val="1135558474"/>
                    </a:ext>
                  </a:extLst>
                </a:gridCol>
                <a:gridCol w="5036892">
                  <a:extLst>
                    <a:ext uri="{9D8B030D-6E8A-4147-A177-3AD203B41FA5}">
                      <a16:colId xmlns:a16="http://schemas.microsoft.com/office/drawing/2014/main" val="1245123024"/>
                    </a:ext>
                  </a:extLst>
                </a:gridCol>
              </a:tblGrid>
              <a:tr h="373731">
                <a:tc>
                  <a:txBody>
                    <a:bodyPr/>
                    <a:lstStyle/>
                    <a:p>
                      <a:r>
                        <a:rPr lang="zh-CN" altLang="en-US" dirty="0"/>
                        <a:t>型号</a:t>
                      </a:r>
                    </a:p>
                  </a:txBody>
                  <a:tcPr/>
                </a:tc>
                <a:tc>
                  <a:txBody>
                    <a:bodyPr/>
                    <a:lstStyle/>
                    <a:p>
                      <a:pPr algn="ctr"/>
                      <a:r>
                        <a:rPr lang="en-US" altLang="zh-CN" dirty="0"/>
                        <a:t>RCW-600 WIFI</a:t>
                      </a:r>
                      <a:endParaRPr lang="zh-CN" altLang="en-US" dirty="0"/>
                    </a:p>
                  </a:txBody>
                  <a:tcPr/>
                </a:tc>
                <a:tc>
                  <a:txBody>
                    <a:bodyPr/>
                    <a:lstStyle/>
                    <a:p>
                      <a:pPr algn="ctr"/>
                      <a:r>
                        <a:rPr lang="en-US" altLang="zh-CN" dirty="0"/>
                        <a:t>RCW-800 WIFI</a:t>
                      </a:r>
                      <a:endParaRPr lang="zh-CN" altLang="en-US" dirty="0"/>
                    </a:p>
                  </a:txBody>
                  <a:tcPr/>
                </a:tc>
                <a:extLst>
                  <a:ext uri="{0D108BD9-81ED-4DB2-BD59-A6C34878D82A}">
                    <a16:rowId xmlns:a16="http://schemas.microsoft.com/office/drawing/2014/main" val="874707694"/>
                  </a:ext>
                </a:extLst>
              </a:tr>
              <a:tr h="342340">
                <a:tc>
                  <a:txBody>
                    <a:bodyPr/>
                    <a:lstStyle/>
                    <a:p>
                      <a:pPr marL="0" algn="ctr" defTabSz="914400" rtl="0" eaLnBrk="1" latinLnBrk="0" hangingPunct="1"/>
                      <a:r>
                        <a:rPr lang="zh-CN" altLang="en-US" sz="1600" kern="1200" dirty="0">
                          <a:solidFill>
                            <a:schemeClr val="dk1"/>
                          </a:solidFill>
                          <a:latin typeface="+mn-lt"/>
                          <a:ea typeface="+mn-ea"/>
                          <a:cs typeface="+mn-cs"/>
                        </a:rPr>
                        <a:t>通道</a:t>
                      </a:r>
                    </a:p>
                  </a:txBody>
                  <a:tcPr/>
                </a:tc>
                <a:tc>
                  <a:txBody>
                    <a:bodyPr/>
                    <a:lstStyle/>
                    <a:p>
                      <a:pPr marL="0" algn="ctr" defTabSz="914400" rtl="0" eaLnBrk="1" latinLnBrk="0" hangingPunct="1"/>
                      <a:r>
                        <a:rPr lang="zh-CN" altLang="en-US" sz="1600" kern="1200" dirty="0">
                          <a:solidFill>
                            <a:schemeClr val="dk1"/>
                          </a:solidFill>
                          <a:latin typeface="+mn-lt"/>
                          <a:ea typeface="+mn-ea"/>
                          <a:cs typeface="+mn-cs"/>
                        </a:rPr>
                        <a:t>外置双温度</a:t>
                      </a:r>
                    </a:p>
                  </a:txBody>
                  <a:tcPr/>
                </a:tc>
                <a:tc>
                  <a:txBody>
                    <a:bodyPr/>
                    <a:lstStyle/>
                    <a:p>
                      <a:pPr marL="0" algn="ctr" defTabSz="914400" rtl="0" eaLnBrk="1" latinLnBrk="0" hangingPunct="1"/>
                      <a:r>
                        <a:rPr lang="zh-CN" altLang="en-US" sz="1600" kern="1200" dirty="0">
                          <a:solidFill>
                            <a:schemeClr val="dk1"/>
                          </a:solidFill>
                          <a:latin typeface="+mn-lt"/>
                          <a:ea typeface="+mn-ea"/>
                          <a:cs typeface="+mn-cs"/>
                        </a:rPr>
                        <a:t>外置温湿度</a:t>
                      </a:r>
                    </a:p>
                  </a:txBody>
                  <a:tcPr/>
                </a:tc>
                <a:extLst>
                  <a:ext uri="{0D108BD9-81ED-4DB2-BD59-A6C34878D82A}">
                    <a16:rowId xmlns:a16="http://schemas.microsoft.com/office/drawing/2014/main" val="2846281229"/>
                  </a:ext>
                </a:extLst>
              </a:tr>
              <a:tr h="356406">
                <a:tc>
                  <a:txBody>
                    <a:bodyPr/>
                    <a:lstStyle/>
                    <a:p>
                      <a:pPr marL="0" algn="ctr" defTabSz="914400" rtl="0" eaLnBrk="1" latinLnBrk="0" hangingPunct="1"/>
                      <a:r>
                        <a:rPr lang="zh-CN" altLang="en-US" sz="1600" kern="1200" dirty="0">
                          <a:solidFill>
                            <a:schemeClr val="dk1"/>
                          </a:solidFill>
                          <a:latin typeface="+mn-lt"/>
                          <a:ea typeface="+mn-ea"/>
                          <a:cs typeface="+mn-cs"/>
                        </a:rPr>
                        <a:t>传感器类型</a:t>
                      </a:r>
                    </a:p>
                  </a:txBody>
                  <a:tcPr/>
                </a:tc>
                <a:tc>
                  <a:txBody>
                    <a:bodyPr/>
                    <a:lstStyle/>
                    <a:p>
                      <a:pPr marL="0" algn="ctr" defTabSz="914400" rtl="0" eaLnBrk="1" latinLnBrk="0" hangingPunct="1"/>
                      <a:r>
                        <a:rPr lang="en-US" altLang="zh-CN" sz="1600" kern="1200" dirty="0">
                          <a:solidFill>
                            <a:schemeClr val="dk1"/>
                          </a:solidFill>
                          <a:latin typeface="+mn-lt"/>
                          <a:ea typeface="+mn-ea"/>
                          <a:cs typeface="+mn-cs"/>
                        </a:rPr>
                        <a:t>NTC</a:t>
                      </a:r>
                      <a:endParaRPr lang="zh-CN" altLang="en-US" sz="16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kern="1200" dirty="0">
                          <a:solidFill>
                            <a:schemeClr val="dk1"/>
                          </a:solidFill>
                          <a:latin typeface="+mn-lt"/>
                          <a:ea typeface="+mn-ea"/>
                          <a:cs typeface="+mn-cs"/>
                        </a:rPr>
                        <a:t>温度：</a:t>
                      </a:r>
                      <a:r>
                        <a:rPr lang="en-US" altLang="zh-CN" sz="1600" kern="1200" dirty="0">
                          <a:solidFill>
                            <a:schemeClr val="dk1"/>
                          </a:solidFill>
                          <a:latin typeface="+mn-lt"/>
                          <a:ea typeface="+mn-ea"/>
                          <a:cs typeface="+mn-cs"/>
                        </a:rPr>
                        <a:t>NTC</a:t>
                      </a:r>
                      <a:r>
                        <a:rPr lang="zh-CN" altLang="en-US" sz="1600" kern="1200" dirty="0">
                          <a:solidFill>
                            <a:schemeClr val="dk1"/>
                          </a:solidFill>
                          <a:latin typeface="+mn-lt"/>
                          <a:ea typeface="+mn-ea"/>
                          <a:cs typeface="+mn-cs"/>
                        </a:rPr>
                        <a:t>；湿度：霍尼韦尔</a:t>
                      </a:r>
                    </a:p>
                  </a:txBody>
                  <a:tcPr/>
                </a:tc>
                <a:extLst>
                  <a:ext uri="{0D108BD9-81ED-4DB2-BD59-A6C34878D82A}">
                    <a16:rowId xmlns:a16="http://schemas.microsoft.com/office/drawing/2014/main" val="802745337"/>
                  </a:ext>
                </a:extLst>
              </a:tr>
              <a:tr h="356406">
                <a:tc>
                  <a:txBody>
                    <a:bodyPr/>
                    <a:lstStyle/>
                    <a:p>
                      <a:pPr marL="0" algn="ctr" defTabSz="914400" rtl="0" eaLnBrk="1" latinLnBrk="0" hangingPunct="1"/>
                      <a:r>
                        <a:rPr lang="zh-CN" altLang="en-US" sz="1600" kern="1200" dirty="0">
                          <a:solidFill>
                            <a:schemeClr val="dk1"/>
                          </a:solidFill>
                          <a:latin typeface="+mn-lt"/>
                          <a:ea typeface="+mn-ea"/>
                          <a:cs typeface="+mn-cs"/>
                        </a:rPr>
                        <a:t>温度范围</a:t>
                      </a:r>
                    </a:p>
                  </a:txBody>
                  <a:tcPr/>
                </a:tc>
                <a:tc>
                  <a:txBody>
                    <a:bodyPr/>
                    <a:lstStyle/>
                    <a:p>
                      <a:pPr marL="0" algn="ctr" defTabSz="914400" rtl="0" eaLnBrk="1" latinLnBrk="0" hangingPunct="1"/>
                      <a:r>
                        <a:rPr lang="en-US" altLang="zh-CN" sz="1600" kern="1200" dirty="0">
                          <a:solidFill>
                            <a:schemeClr val="dk1"/>
                          </a:solidFill>
                          <a:latin typeface="+mn-lt"/>
                          <a:ea typeface="+mn-ea"/>
                          <a:cs typeface="+mn-cs"/>
                        </a:rPr>
                        <a:t>-40 ℃</a:t>
                      </a:r>
                      <a:r>
                        <a:rPr lang="zh-CN" altLang="en-US" sz="1600" kern="1200" dirty="0">
                          <a:solidFill>
                            <a:schemeClr val="dk1"/>
                          </a:solidFill>
                          <a:latin typeface="+mn-lt"/>
                          <a:ea typeface="+mn-ea"/>
                          <a:cs typeface="+mn-cs"/>
                        </a:rPr>
                        <a:t>～</a:t>
                      </a:r>
                      <a:r>
                        <a:rPr lang="en-US" altLang="zh-CN" sz="1600" kern="1200" dirty="0">
                          <a:solidFill>
                            <a:schemeClr val="dk1"/>
                          </a:solidFill>
                          <a:latin typeface="+mn-lt"/>
                          <a:ea typeface="+mn-ea"/>
                          <a:cs typeface="+mn-cs"/>
                        </a:rPr>
                        <a:t>80 ℃</a:t>
                      </a:r>
                      <a:endParaRPr lang="zh-CN" altLang="en-US" sz="16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kern="1200" dirty="0">
                          <a:solidFill>
                            <a:schemeClr val="dk1"/>
                          </a:solidFill>
                          <a:latin typeface="+mn-lt"/>
                          <a:ea typeface="+mn-ea"/>
                          <a:cs typeface="+mn-cs"/>
                        </a:rPr>
                        <a:t>-40 ℃</a:t>
                      </a:r>
                      <a:r>
                        <a:rPr lang="zh-CN" altLang="en-US" sz="1600" kern="1200" dirty="0">
                          <a:solidFill>
                            <a:schemeClr val="dk1"/>
                          </a:solidFill>
                          <a:latin typeface="+mn-lt"/>
                          <a:ea typeface="+mn-ea"/>
                          <a:cs typeface="+mn-cs"/>
                        </a:rPr>
                        <a:t>～</a:t>
                      </a:r>
                      <a:r>
                        <a:rPr lang="en-US" altLang="zh-CN" sz="1600" kern="1200" dirty="0">
                          <a:solidFill>
                            <a:schemeClr val="dk1"/>
                          </a:solidFill>
                          <a:latin typeface="+mn-lt"/>
                          <a:ea typeface="+mn-ea"/>
                          <a:cs typeface="+mn-cs"/>
                        </a:rPr>
                        <a:t>80 ℃</a:t>
                      </a:r>
                      <a:endParaRPr lang="zh-CN" altLang="en-US" sz="1600" kern="1200" dirty="0">
                        <a:solidFill>
                          <a:schemeClr val="dk1"/>
                        </a:solidFill>
                        <a:latin typeface="+mn-lt"/>
                        <a:ea typeface="+mn-ea"/>
                        <a:cs typeface="+mn-cs"/>
                      </a:endParaRPr>
                    </a:p>
                  </a:txBody>
                  <a:tcPr/>
                </a:tc>
                <a:extLst>
                  <a:ext uri="{0D108BD9-81ED-4DB2-BD59-A6C34878D82A}">
                    <a16:rowId xmlns:a16="http://schemas.microsoft.com/office/drawing/2014/main" val="1044734915"/>
                  </a:ext>
                </a:extLst>
              </a:tr>
              <a:tr h="5913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kern="1200" dirty="0">
                          <a:solidFill>
                            <a:schemeClr val="dk1"/>
                          </a:solidFill>
                          <a:latin typeface="+mn-lt"/>
                          <a:ea typeface="+mn-ea"/>
                          <a:cs typeface="+mn-cs"/>
                        </a:rPr>
                        <a:t>温度精度</a:t>
                      </a:r>
                    </a:p>
                  </a:txBody>
                  <a:tcPr/>
                </a:tc>
                <a:tc>
                  <a:txBody>
                    <a:bodyPr/>
                    <a:lstStyle/>
                    <a:p>
                      <a:pPr marL="0" algn="ctr" defTabSz="914400" rtl="0" eaLnBrk="1" latinLnBrk="0" hangingPunct="1"/>
                      <a:r>
                        <a:rPr lang="en-US" altLang="zh-CN" sz="1600" kern="1200" dirty="0">
                          <a:solidFill>
                            <a:schemeClr val="dk1"/>
                          </a:solidFill>
                          <a:latin typeface="+mn-lt"/>
                          <a:ea typeface="+mn-ea"/>
                          <a:cs typeface="+mn-cs"/>
                        </a:rPr>
                        <a:t>±0.5℃</a:t>
                      </a:r>
                      <a:r>
                        <a:rPr lang="zh-CN" altLang="en-US" sz="1600" kern="1200" dirty="0">
                          <a:solidFill>
                            <a:schemeClr val="dk1"/>
                          </a:solidFill>
                          <a:latin typeface="+mn-lt"/>
                          <a:ea typeface="+mn-ea"/>
                          <a:cs typeface="+mn-cs"/>
                        </a:rPr>
                        <a:t>（</a:t>
                      </a:r>
                      <a:r>
                        <a:rPr lang="en-US" altLang="zh-CN" sz="1600" kern="1200" dirty="0">
                          <a:solidFill>
                            <a:schemeClr val="dk1"/>
                          </a:solidFill>
                          <a:latin typeface="+mn-lt"/>
                          <a:ea typeface="+mn-ea"/>
                          <a:cs typeface="+mn-cs"/>
                        </a:rPr>
                        <a:t>-20℃</a:t>
                      </a:r>
                      <a:r>
                        <a:rPr lang="zh-CN" altLang="en-US" sz="1600" kern="1200" dirty="0">
                          <a:solidFill>
                            <a:schemeClr val="dk1"/>
                          </a:solidFill>
                          <a:latin typeface="+mn-lt"/>
                          <a:ea typeface="+mn-ea"/>
                          <a:cs typeface="+mn-cs"/>
                        </a:rPr>
                        <a:t>～</a:t>
                      </a:r>
                      <a:r>
                        <a:rPr lang="en-US" altLang="zh-CN" sz="1600" kern="1200" dirty="0">
                          <a:solidFill>
                            <a:schemeClr val="dk1"/>
                          </a:solidFill>
                          <a:latin typeface="+mn-lt"/>
                          <a:ea typeface="+mn-ea"/>
                          <a:cs typeface="+mn-cs"/>
                        </a:rPr>
                        <a:t>40℃</a:t>
                      </a:r>
                      <a:r>
                        <a:rPr lang="zh-CN" altLang="en-US" sz="1600" kern="1200" dirty="0">
                          <a:solidFill>
                            <a:schemeClr val="dk1"/>
                          </a:solidFill>
                          <a:latin typeface="+mn-lt"/>
                          <a:ea typeface="+mn-ea"/>
                          <a:cs typeface="+mn-cs"/>
                        </a:rPr>
                        <a:t>）；</a:t>
                      </a:r>
                    </a:p>
                    <a:p>
                      <a:pPr marL="0" algn="ctr" defTabSz="914400" rtl="0" eaLnBrk="1" latinLnBrk="0" hangingPunct="1"/>
                      <a:r>
                        <a:rPr lang="en-US" altLang="zh-CN" sz="1600" kern="1200" dirty="0">
                          <a:solidFill>
                            <a:schemeClr val="dk1"/>
                          </a:solidFill>
                          <a:latin typeface="+mn-lt"/>
                          <a:ea typeface="+mn-ea"/>
                          <a:cs typeface="+mn-cs"/>
                        </a:rPr>
                        <a:t>±1℃</a:t>
                      </a:r>
                      <a:r>
                        <a:rPr lang="zh-CN" altLang="en-US" sz="1600" kern="1200" dirty="0">
                          <a:solidFill>
                            <a:schemeClr val="dk1"/>
                          </a:solidFill>
                          <a:latin typeface="+mn-lt"/>
                          <a:ea typeface="+mn-ea"/>
                          <a:cs typeface="+mn-cs"/>
                        </a:rPr>
                        <a:t>（其他）</a:t>
                      </a:r>
                      <a:r>
                        <a:rPr lang="en-US" altLang="zh-CN" sz="1600" kern="1200" dirty="0">
                          <a:solidFill>
                            <a:schemeClr val="dk1"/>
                          </a:solidFill>
                          <a:latin typeface="+mn-lt"/>
                          <a:ea typeface="+mn-ea"/>
                          <a:cs typeface="+mn-cs"/>
                        </a:rPr>
                        <a:t>;</a:t>
                      </a:r>
                    </a:p>
                  </a:txBody>
                  <a:tcPr/>
                </a:tc>
                <a:tc>
                  <a:txBody>
                    <a:bodyPr/>
                    <a:lstStyle/>
                    <a:p>
                      <a:pPr marL="0" algn="ctr" defTabSz="914400" rtl="0" eaLnBrk="1" latinLnBrk="0" hangingPunct="1"/>
                      <a:r>
                        <a:rPr lang="en-US" altLang="zh-CN" sz="1600" kern="1200" dirty="0">
                          <a:solidFill>
                            <a:schemeClr val="dk1"/>
                          </a:solidFill>
                          <a:latin typeface="+mn-lt"/>
                          <a:ea typeface="+mn-ea"/>
                          <a:cs typeface="+mn-cs"/>
                        </a:rPr>
                        <a:t>±0.5℃</a:t>
                      </a:r>
                      <a:r>
                        <a:rPr lang="zh-CN" altLang="en-US" sz="1600" kern="1200" dirty="0">
                          <a:solidFill>
                            <a:schemeClr val="dk1"/>
                          </a:solidFill>
                          <a:latin typeface="+mn-lt"/>
                          <a:ea typeface="+mn-ea"/>
                          <a:cs typeface="+mn-cs"/>
                        </a:rPr>
                        <a:t>（</a:t>
                      </a:r>
                      <a:r>
                        <a:rPr lang="en-US" altLang="zh-CN" sz="1600" kern="1200" dirty="0">
                          <a:solidFill>
                            <a:schemeClr val="dk1"/>
                          </a:solidFill>
                          <a:latin typeface="+mn-lt"/>
                          <a:ea typeface="+mn-ea"/>
                          <a:cs typeface="+mn-cs"/>
                        </a:rPr>
                        <a:t>-20℃</a:t>
                      </a:r>
                      <a:r>
                        <a:rPr lang="zh-CN" altLang="en-US" sz="1600" kern="1200" dirty="0">
                          <a:solidFill>
                            <a:schemeClr val="dk1"/>
                          </a:solidFill>
                          <a:latin typeface="+mn-lt"/>
                          <a:ea typeface="+mn-ea"/>
                          <a:cs typeface="+mn-cs"/>
                        </a:rPr>
                        <a:t>～</a:t>
                      </a:r>
                      <a:r>
                        <a:rPr lang="en-US" altLang="zh-CN" sz="1600" kern="1200" dirty="0">
                          <a:solidFill>
                            <a:schemeClr val="dk1"/>
                          </a:solidFill>
                          <a:latin typeface="+mn-lt"/>
                          <a:ea typeface="+mn-ea"/>
                          <a:cs typeface="+mn-cs"/>
                        </a:rPr>
                        <a:t>40℃</a:t>
                      </a:r>
                      <a:r>
                        <a:rPr lang="zh-CN" altLang="en-US" sz="1600" kern="1200" dirty="0">
                          <a:solidFill>
                            <a:schemeClr val="dk1"/>
                          </a:solidFill>
                          <a:latin typeface="+mn-lt"/>
                          <a:ea typeface="+mn-ea"/>
                          <a:cs typeface="+mn-cs"/>
                        </a:rPr>
                        <a:t>）；</a:t>
                      </a:r>
                    </a:p>
                    <a:p>
                      <a:pPr marL="0" algn="ctr" defTabSz="914400" rtl="0" eaLnBrk="1" latinLnBrk="0" hangingPunct="1"/>
                      <a:r>
                        <a:rPr lang="en-US" altLang="zh-CN" sz="1600" kern="1200" dirty="0">
                          <a:solidFill>
                            <a:schemeClr val="dk1"/>
                          </a:solidFill>
                          <a:latin typeface="+mn-lt"/>
                          <a:ea typeface="+mn-ea"/>
                          <a:cs typeface="+mn-cs"/>
                        </a:rPr>
                        <a:t>±1℃</a:t>
                      </a:r>
                      <a:r>
                        <a:rPr lang="zh-CN" altLang="en-US" sz="1600" kern="1200" dirty="0">
                          <a:solidFill>
                            <a:schemeClr val="dk1"/>
                          </a:solidFill>
                          <a:latin typeface="+mn-lt"/>
                          <a:ea typeface="+mn-ea"/>
                          <a:cs typeface="+mn-cs"/>
                        </a:rPr>
                        <a:t>（其他）</a:t>
                      </a:r>
                      <a:r>
                        <a:rPr lang="en-US" altLang="zh-CN" sz="1600" kern="1200" dirty="0">
                          <a:solidFill>
                            <a:schemeClr val="dk1"/>
                          </a:solidFill>
                          <a:latin typeface="+mn-lt"/>
                          <a:ea typeface="+mn-ea"/>
                          <a:cs typeface="+mn-cs"/>
                        </a:rPr>
                        <a:t>;</a:t>
                      </a:r>
                    </a:p>
                  </a:txBody>
                  <a:tcPr/>
                </a:tc>
                <a:extLst>
                  <a:ext uri="{0D108BD9-81ED-4DB2-BD59-A6C34878D82A}">
                    <a16:rowId xmlns:a16="http://schemas.microsoft.com/office/drawing/2014/main" val="10004"/>
                  </a:ext>
                </a:extLst>
              </a:tr>
              <a:tr h="356406">
                <a:tc>
                  <a:txBody>
                    <a:bodyPr/>
                    <a:lstStyle/>
                    <a:p>
                      <a:pPr marL="0" algn="ctr" defTabSz="914400" rtl="0" eaLnBrk="1" latinLnBrk="0" hangingPunct="1"/>
                      <a:r>
                        <a:rPr lang="zh-CN" altLang="en-US" sz="1600" kern="1200" dirty="0">
                          <a:solidFill>
                            <a:schemeClr val="dk1"/>
                          </a:solidFill>
                          <a:latin typeface="+mn-lt"/>
                          <a:ea typeface="+mn-ea"/>
                          <a:cs typeface="+mn-cs"/>
                        </a:rPr>
                        <a:t>湿度范围</a:t>
                      </a:r>
                    </a:p>
                  </a:txBody>
                  <a:tcPr/>
                </a:tc>
                <a:tc>
                  <a:txBody>
                    <a:bodyPr/>
                    <a:lstStyle/>
                    <a:p>
                      <a:pPr marL="0" algn="ctr" defTabSz="914400" rtl="0" eaLnBrk="1" latinLnBrk="0" hangingPunct="1"/>
                      <a:r>
                        <a:rPr lang="en-US" altLang="zh-CN" sz="1600" kern="1200" dirty="0">
                          <a:solidFill>
                            <a:schemeClr val="dk1"/>
                          </a:solidFill>
                          <a:latin typeface="+mn-lt"/>
                          <a:ea typeface="+mn-ea"/>
                          <a:cs typeface="+mn-cs"/>
                        </a:rPr>
                        <a:t>/</a:t>
                      </a:r>
                      <a:endParaRPr lang="zh-CN" altLang="en-US" sz="16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kern="1200" dirty="0">
                          <a:solidFill>
                            <a:schemeClr val="dk1"/>
                          </a:solidFill>
                          <a:latin typeface="+mn-lt"/>
                          <a:ea typeface="+mn-ea"/>
                          <a:cs typeface="+mn-cs"/>
                        </a:rPr>
                        <a:t>10%RH~95%RH</a:t>
                      </a:r>
                      <a:endParaRPr lang="zh-CN" altLang="en-US" sz="1600" kern="1200" dirty="0">
                        <a:solidFill>
                          <a:schemeClr val="dk1"/>
                        </a:solidFill>
                        <a:latin typeface="+mn-lt"/>
                        <a:ea typeface="+mn-ea"/>
                        <a:cs typeface="+mn-cs"/>
                      </a:endParaRPr>
                    </a:p>
                  </a:txBody>
                  <a:tcPr/>
                </a:tc>
                <a:extLst>
                  <a:ext uri="{0D108BD9-81ED-4DB2-BD59-A6C34878D82A}">
                    <a16:rowId xmlns:a16="http://schemas.microsoft.com/office/drawing/2014/main" val="10005"/>
                  </a:ext>
                </a:extLst>
              </a:tr>
              <a:tr h="356406">
                <a:tc>
                  <a:txBody>
                    <a:bodyPr/>
                    <a:lstStyle/>
                    <a:p>
                      <a:pPr marL="0" algn="ctr" defTabSz="914400" rtl="0" eaLnBrk="1" latinLnBrk="0" hangingPunct="1"/>
                      <a:r>
                        <a:rPr lang="zh-CN" altLang="en-US" sz="1600" kern="1200" dirty="0">
                          <a:solidFill>
                            <a:schemeClr val="dk1"/>
                          </a:solidFill>
                          <a:latin typeface="+mn-lt"/>
                          <a:ea typeface="+mn-ea"/>
                          <a:cs typeface="+mn-cs"/>
                        </a:rPr>
                        <a:t>湿度精度</a:t>
                      </a:r>
                    </a:p>
                  </a:txBody>
                  <a:tcPr/>
                </a:tc>
                <a:tc>
                  <a:txBody>
                    <a:bodyPr/>
                    <a:lstStyle/>
                    <a:p>
                      <a:pPr marL="0" algn="ctr" defTabSz="914400" rtl="0" eaLnBrk="1" latinLnBrk="0" hangingPunct="1"/>
                      <a:r>
                        <a:rPr lang="en-US" altLang="zh-CN" sz="1600" kern="1200" dirty="0">
                          <a:solidFill>
                            <a:schemeClr val="dk1"/>
                          </a:solidFill>
                          <a:latin typeface="+mn-lt"/>
                          <a:ea typeface="+mn-ea"/>
                          <a:cs typeface="+mn-cs"/>
                        </a:rPr>
                        <a:t>/</a:t>
                      </a:r>
                      <a:endParaRPr lang="zh-CN" altLang="en-US" sz="16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kern="1200" dirty="0">
                          <a:solidFill>
                            <a:schemeClr val="dk1"/>
                          </a:solidFill>
                          <a:latin typeface="+mn-lt"/>
                          <a:ea typeface="+mn-ea"/>
                          <a:cs typeface="+mn-cs"/>
                        </a:rPr>
                        <a:t>±5%RH</a:t>
                      </a:r>
                      <a:endParaRPr lang="zh-CN" altLang="en-US" sz="1600" kern="1200" dirty="0">
                        <a:solidFill>
                          <a:schemeClr val="dk1"/>
                        </a:solidFill>
                        <a:latin typeface="+mn-lt"/>
                        <a:ea typeface="+mn-ea"/>
                        <a:cs typeface="+mn-cs"/>
                      </a:endParaRPr>
                    </a:p>
                  </a:txBody>
                  <a:tcPr/>
                </a:tc>
                <a:extLst>
                  <a:ext uri="{0D108BD9-81ED-4DB2-BD59-A6C34878D82A}">
                    <a16:rowId xmlns:a16="http://schemas.microsoft.com/office/drawing/2014/main" val="859906930"/>
                  </a:ext>
                </a:extLst>
              </a:tr>
              <a:tr h="342340">
                <a:tc>
                  <a:txBody>
                    <a:bodyPr/>
                    <a:lstStyle/>
                    <a:p>
                      <a:pPr marL="0" algn="ctr" defTabSz="914400" rtl="0" eaLnBrk="1" latinLnBrk="0" hangingPunct="1"/>
                      <a:r>
                        <a:rPr lang="zh-CN" altLang="en-US" sz="1600" kern="1200" dirty="0">
                          <a:solidFill>
                            <a:schemeClr val="dk1"/>
                          </a:solidFill>
                          <a:latin typeface="+mn-lt"/>
                          <a:ea typeface="+mn-ea"/>
                          <a:cs typeface="+mn-cs"/>
                        </a:rPr>
                        <a:t>分辨率</a:t>
                      </a:r>
                    </a:p>
                  </a:txBody>
                  <a:tcPr/>
                </a:tc>
                <a:tc>
                  <a:txBody>
                    <a:bodyPr/>
                    <a:lstStyle/>
                    <a:p>
                      <a:pPr marL="0" algn="ctr" defTabSz="914400" rtl="0" eaLnBrk="1" latinLnBrk="0" hangingPunct="1"/>
                      <a:r>
                        <a:rPr lang="zh-CN" altLang="en-US" sz="1600" kern="1200" dirty="0">
                          <a:solidFill>
                            <a:schemeClr val="dk1"/>
                          </a:solidFill>
                          <a:latin typeface="+mn-lt"/>
                          <a:ea typeface="+mn-ea"/>
                          <a:cs typeface="+mn-cs"/>
                        </a:rPr>
                        <a:t>温度：</a:t>
                      </a:r>
                      <a:r>
                        <a:rPr lang="en-US" altLang="zh-CN" sz="1600" kern="1200" dirty="0">
                          <a:solidFill>
                            <a:schemeClr val="dk1"/>
                          </a:solidFill>
                          <a:latin typeface="+mn-lt"/>
                          <a:ea typeface="+mn-ea"/>
                          <a:cs typeface="+mn-cs"/>
                        </a:rPr>
                        <a:t>0.1℃</a:t>
                      </a:r>
                      <a:endParaRPr lang="zh-CN" altLang="en-US" sz="16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kern="1200" dirty="0">
                          <a:solidFill>
                            <a:schemeClr val="dk1"/>
                          </a:solidFill>
                          <a:latin typeface="+mn-lt"/>
                          <a:ea typeface="+mn-ea"/>
                          <a:cs typeface="+mn-cs"/>
                        </a:rPr>
                        <a:t>温度：</a:t>
                      </a:r>
                      <a:r>
                        <a:rPr lang="en-US" altLang="zh-CN" sz="1600" kern="1200" dirty="0">
                          <a:solidFill>
                            <a:schemeClr val="dk1"/>
                          </a:solidFill>
                          <a:latin typeface="+mn-lt"/>
                          <a:ea typeface="+mn-ea"/>
                          <a:cs typeface="+mn-cs"/>
                        </a:rPr>
                        <a:t>0.1℃</a:t>
                      </a:r>
                      <a:r>
                        <a:rPr lang="zh-CN" altLang="en-US" sz="1600" kern="1200" dirty="0">
                          <a:solidFill>
                            <a:schemeClr val="dk1"/>
                          </a:solidFill>
                          <a:latin typeface="+mn-lt"/>
                          <a:ea typeface="+mn-ea"/>
                          <a:cs typeface="+mn-cs"/>
                        </a:rPr>
                        <a:t>，湿度：</a:t>
                      </a:r>
                      <a:r>
                        <a:rPr lang="en-US" altLang="zh-CN" sz="1600" kern="1200" dirty="0">
                          <a:solidFill>
                            <a:schemeClr val="dk1"/>
                          </a:solidFill>
                          <a:latin typeface="+mn-lt"/>
                          <a:ea typeface="+mn-ea"/>
                          <a:cs typeface="+mn-cs"/>
                        </a:rPr>
                        <a:t>0.1%RH</a:t>
                      </a:r>
                      <a:endParaRPr lang="zh-CN" altLang="en-US" sz="1600" kern="1200" dirty="0">
                        <a:solidFill>
                          <a:schemeClr val="dk1"/>
                        </a:solidFill>
                        <a:latin typeface="+mn-lt"/>
                        <a:ea typeface="+mn-ea"/>
                        <a:cs typeface="+mn-cs"/>
                      </a:endParaRPr>
                    </a:p>
                  </a:txBody>
                  <a:tcPr/>
                </a:tc>
                <a:extLst>
                  <a:ext uri="{0D108BD9-81ED-4DB2-BD59-A6C34878D82A}">
                    <a16:rowId xmlns:a16="http://schemas.microsoft.com/office/drawing/2014/main" val="10007"/>
                  </a:ext>
                </a:extLst>
              </a:tr>
              <a:tr h="356406">
                <a:tc>
                  <a:txBody>
                    <a:bodyPr/>
                    <a:lstStyle/>
                    <a:p>
                      <a:pPr marL="0" algn="ctr" defTabSz="914400" rtl="0" eaLnBrk="1" latinLnBrk="0" hangingPunct="1"/>
                      <a:r>
                        <a:rPr lang="zh-CN" altLang="en-US" sz="1600" kern="1200" dirty="0">
                          <a:solidFill>
                            <a:schemeClr val="dk1"/>
                          </a:solidFill>
                          <a:latin typeface="+mn-lt"/>
                          <a:ea typeface="+mn-ea"/>
                          <a:cs typeface="+mn-cs"/>
                        </a:rPr>
                        <a:t>记录上传间隔</a:t>
                      </a:r>
                    </a:p>
                  </a:txBody>
                  <a:tcPr/>
                </a:tc>
                <a:tc>
                  <a:txBody>
                    <a:bodyPr/>
                    <a:lstStyle/>
                    <a:p>
                      <a:pPr marL="0" algn="ctr" defTabSz="914400" rtl="0" eaLnBrk="1" latinLnBrk="0" hangingPunct="1"/>
                      <a:r>
                        <a:rPr lang="en-US" altLang="zh-CN" sz="1600" kern="1200" dirty="0">
                          <a:solidFill>
                            <a:schemeClr val="dk1"/>
                          </a:solidFill>
                          <a:latin typeface="+mn-lt"/>
                          <a:ea typeface="+mn-ea"/>
                          <a:cs typeface="+mn-cs"/>
                        </a:rPr>
                        <a:t>1</a:t>
                      </a:r>
                      <a:r>
                        <a:rPr lang="zh-CN" altLang="en-US" sz="1600" kern="1200" dirty="0">
                          <a:solidFill>
                            <a:schemeClr val="dk1"/>
                          </a:solidFill>
                          <a:latin typeface="+mn-lt"/>
                          <a:ea typeface="+mn-ea"/>
                          <a:cs typeface="+mn-cs"/>
                        </a:rPr>
                        <a:t>分钟～</a:t>
                      </a:r>
                      <a:r>
                        <a:rPr lang="en-US" altLang="zh-CN" sz="1600" kern="1200" dirty="0">
                          <a:solidFill>
                            <a:schemeClr val="dk1"/>
                          </a:solidFill>
                          <a:latin typeface="+mn-lt"/>
                          <a:ea typeface="+mn-ea"/>
                          <a:cs typeface="+mn-cs"/>
                        </a:rPr>
                        <a:t>24</a:t>
                      </a:r>
                      <a:r>
                        <a:rPr lang="zh-CN" altLang="en-US" sz="1600" kern="1200" dirty="0">
                          <a:solidFill>
                            <a:schemeClr val="dk1"/>
                          </a:solidFill>
                          <a:latin typeface="+mn-lt"/>
                          <a:ea typeface="+mn-ea"/>
                          <a:cs typeface="+mn-cs"/>
                        </a:rPr>
                        <a:t>小时</a:t>
                      </a:r>
                    </a:p>
                  </a:txBody>
                  <a:tcPr/>
                </a:tc>
                <a:tc>
                  <a:txBody>
                    <a:bodyPr/>
                    <a:lstStyle/>
                    <a:p>
                      <a:pPr marL="0" algn="ctr" defTabSz="914400" rtl="0" eaLnBrk="1" latinLnBrk="0" hangingPunct="1"/>
                      <a:r>
                        <a:rPr lang="en-US" altLang="zh-CN" sz="1600" kern="1200" dirty="0">
                          <a:solidFill>
                            <a:schemeClr val="dk1"/>
                          </a:solidFill>
                          <a:latin typeface="+mn-lt"/>
                          <a:ea typeface="+mn-ea"/>
                          <a:cs typeface="+mn-cs"/>
                        </a:rPr>
                        <a:t>1</a:t>
                      </a:r>
                      <a:r>
                        <a:rPr lang="zh-CN" altLang="en-US" sz="1600" kern="1200" dirty="0">
                          <a:solidFill>
                            <a:schemeClr val="dk1"/>
                          </a:solidFill>
                          <a:latin typeface="+mn-lt"/>
                          <a:ea typeface="+mn-ea"/>
                          <a:cs typeface="+mn-cs"/>
                        </a:rPr>
                        <a:t>分钟～</a:t>
                      </a:r>
                      <a:r>
                        <a:rPr lang="en-US" altLang="zh-CN" sz="1600" kern="1200" dirty="0">
                          <a:solidFill>
                            <a:schemeClr val="dk1"/>
                          </a:solidFill>
                          <a:latin typeface="+mn-lt"/>
                          <a:ea typeface="+mn-ea"/>
                          <a:cs typeface="+mn-cs"/>
                        </a:rPr>
                        <a:t>24</a:t>
                      </a:r>
                      <a:r>
                        <a:rPr lang="zh-CN" altLang="en-US" sz="1600" kern="1200" dirty="0">
                          <a:solidFill>
                            <a:schemeClr val="dk1"/>
                          </a:solidFill>
                          <a:latin typeface="+mn-lt"/>
                          <a:ea typeface="+mn-ea"/>
                          <a:cs typeface="+mn-cs"/>
                        </a:rPr>
                        <a:t>小时</a:t>
                      </a:r>
                    </a:p>
                  </a:txBody>
                  <a:tcPr/>
                </a:tc>
                <a:extLst>
                  <a:ext uri="{0D108BD9-81ED-4DB2-BD59-A6C34878D82A}">
                    <a16:rowId xmlns:a16="http://schemas.microsoft.com/office/drawing/2014/main" val="1071876927"/>
                  </a:ext>
                </a:extLst>
              </a:tr>
              <a:tr h="356406">
                <a:tc>
                  <a:txBody>
                    <a:bodyPr/>
                    <a:lstStyle/>
                    <a:p>
                      <a:pPr marL="0" algn="ctr" defTabSz="914400" rtl="0" eaLnBrk="1" latinLnBrk="0" hangingPunct="1"/>
                      <a:r>
                        <a:rPr lang="zh-CN" altLang="en-US" sz="1600" kern="1200" dirty="0">
                          <a:solidFill>
                            <a:schemeClr val="dk1"/>
                          </a:solidFill>
                          <a:latin typeface="+mn-lt"/>
                          <a:ea typeface="+mn-ea"/>
                          <a:cs typeface="+mn-cs"/>
                        </a:rPr>
                        <a:t>离线存储条数</a:t>
                      </a:r>
                    </a:p>
                  </a:txBody>
                  <a:tcPr/>
                </a:tc>
                <a:tc>
                  <a:txBody>
                    <a:bodyPr/>
                    <a:lstStyle/>
                    <a:p>
                      <a:pPr marL="0" algn="ctr" defTabSz="914400" rtl="0" eaLnBrk="1" latinLnBrk="0" hangingPunct="1"/>
                      <a:r>
                        <a:rPr lang="zh-CN" altLang="en-US" sz="1600" kern="1200" dirty="0">
                          <a:solidFill>
                            <a:schemeClr val="dk1"/>
                          </a:solidFill>
                          <a:latin typeface="+mn-lt"/>
                          <a:ea typeface="+mn-ea"/>
                          <a:cs typeface="+mn-cs"/>
                        </a:rPr>
                        <a:t>每路最大可记录</a:t>
                      </a:r>
                      <a:r>
                        <a:rPr lang="en-US" altLang="zh-CN" sz="1600" kern="1200" dirty="0">
                          <a:solidFill>
                            <a:schemeClr val="dk1"/>
                          </a:solidFill>
                          <a:latin typeface="+mn-lt"/>
                          <a:ea typeface="+mn-ea"/>
                          <a:cs typeface="+mn-cs"/>
                        </a:rPr>
                        <a:t>20000</a:t>
                      </a:r>
                      <a:r>
                        <a:rPr lang="zh-CN" altLang="en-US" sz="1600" kern="1200" dirty="0">
                          <a:solidFill>
                            <a:schemeClr val="dk1"/>
                          </a:solidFill>
                          <a:latin typeface="+mn-lt"/>
                          <a:ea typeface="+mn-ea"/>
                          <a:cs typeface="+mn-cs"/>
                        </a:rPr>
                        <a:t>组数据</a:t>
                      </a:r>
                    </a:p>
                  </a:txBody>
                  <a:tcPr/>
                </a:tc>
                <a:tc>
                  <a:txBody>
                    <a:bodyPr/>
                    <a:lstStyle/>
                    <a:p>
                      <a:pPr marL="0" algn="ctr" defTabSz="914400" rtl="0" eaLnBrk="1" latinLnBrk="0" hangingPunct="1"/>
                      <a:r>
                        <a:rPr lang="zh-CN" altLang="en-US" sz="1600" kern="1200" dirty="0">
                          <a:solidFill>
                            <a:schemeClr val="dk1"/>
                          </a:solidFill>
                          <a:latin typeface="+mn-lt"/>
                          <a:ea typeface="+mn-ea"/>
                          <a:cs typeface="+mn-cs"/>
                        </a:rPr>
                        <a:t>每路最大可记录</a:t>
                      </a:r>
                      <a:r>
                        <a:rPr lang="en-US" altLang="zh-CN" sz="1600" kern="1200" dirty="0">
                          <a:solidFill>
                            <a:schemeClr val="dk1"/>
                          </a:solidFill>
                          <a:latin typeface="+mn-lt"/>
                          <a:ea typeface="+mn-ea"/>
                          <a:cs typeface="+mn-cs"/>
                        </a:rPr>
                        <a:t>20000</a:t>
                      </a:r>
                      <a:r>
                        <a:rPr lang="zh-CN" altLang="en-US" sz="1600" kern="1200" dirty="0">
                          <a:solidFill>
                            <a:schemeClr val="dk1"/>
                          </a:solidFill>
                          <a:latin typeface="+mn-lt"/>
                          <a:ea typeface="+mn-ea"/>
                          <a:cs typeface="+mn-cs"/>
                        </a:rPr>
                        <a:t>组数据</a:t>
                      </a:r>
                    </a:p>
                  </a:txBody>
                  <a:tcPr/>
                </a:tc>
                <a:extLst>
                  <a:ext uri="{0D108BD9-81ED-4DB2-BD59-A6C34878D82A}">
                    <a16:rowId xmlns:a16="http://schemas.microsoft.com/office/drawing/2014/main" val="2518153305"/>
                  </a:ext>
                </a:extLst>
              </a:tr>
              <a:tr h="3564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kern="1200" dirty="0">
                          <a:solidFill>
                            <a:schemeClr val="dk1"/>
                          </a:solidFill>
                          <a:latin typeface="+mn-lt"/>
                          <a:ea typeface="+mn-ea"/>
                          <a:cs typeface="+mn-cs"/>
                        </a:rPr>
                        <a:t>供电方式</a:t>
                      </a:r>
                    </a:p>
                  </a:txBody>
                  <a:tcPr/>
                </a:tc>
                <a:tc>
                  <a:txBody>
                    <a:bodyPr/>
                    <a:lstStyle/>
                    <a:p>
                      <a:pPr marL="0" algn="ctr" defTabSz="914400" rtl="0" eaLnBrk="1" latinLnBrk="0" hangingPunct="1"/>
                      <a:r>
                        <a:rPr lang="zh-CN" altLang="en-US" sz="1600" kern="1200" dirty="0">
                          <a:solidFill>
                            <a:schemeClr val="dk1"/>
                          </a:solidFill>
                          <a:latin typeface="+mn-lt"/>
                          <a:ea typeface="+mn-ea"/>
                          <a:cs typeface="+mn-cs"/>
                        </a:rPr>
                        <a:t>电源适配器：</a:t>
                      </a:r>
                      <a:r>
                        <a:rPr lang="en-US" altLang="zh-CN" sz="1600" kern="1200" dirty="0">
                          <a:solidFill>
                            <a:schemeClr val="dk1"/>
                          </a:solidFill>
                          <a:latin typeface="+mn-lt"/>
                          <a:ea typeface="+mn-ea"/>
                          <a:cs typeface="+mn-cs"/>
                        </a:rPr>
                        <a:t>5V/1A</a:t>
                      </a:r>
                      <a:r>
                        <a:rPr lang="zh-CN" altLang="en-US" sz="1600" kern="1200" dirty="0">
                          <a:solidFill>
                            <a:schemeClr val="dk1"/>
                          </a:solidFill>
                          <a:latin typeface="+mn-lt"/>
                          <a:ea typeface="+mn-ea"/>
                          <a:cs typeface="+mn-cs"/>
                        </a:rPr>
                        <a:t>（</a:t>
                      </a:r>
                      <a:r>
                        <a:rPr lang="en-US" altLang="zh-CN" sz="1600" kern="1200" dirty="0">
                          <a:solidFill>
                            <a:schemeClr val="dk1"/>
                          </a:solidFill>
                          <a:latin typeface="+mn-lt"/>
                          <a:ea typeface="+mn-ea"/>
                          <a:cs typeface="+mn-cs"/>
                        </a:rPr>
                        <a:t>DC)</a:t>
                      </a:r>
                      <a:endParaRPr lang="zh-CN" altLang="en-US" sz="1600" kern="1200" dirty="0">
                        <a:solidFill>
                          <a:schemeClr val="dk1"/>
                        </a:solidFill>
                        <a:latin typeface="+mn-lt"/>
                        <a:ea typeface="+mn-ea"/>
                        <a:cs typeface="+mn-cs"/>
                      </a:endParaRPr>
                    </a:p>
                  </a:txBody>
                  <a:tcPr/>
                </a:tc>
                <a:tc>
                  <a:txBody>
                    <a:bodyPr/>
                    <a:lstStyle/>
                    <a:p>
                      <a:pPr marL="0" algn="ctr" defTabSz="914400" rtl="0" eaLnBrk="1" latinLnBrk="0" hangingPunct="1"/>
                      <a:r>
                        <a:rPr lang="zh-CN" altLang="en-US" sz="1600" kern="1200" dirty="0">
                          <a:solidFill>
                            <a:schemeClr val="dk1"/>
                          </a:solidFill>
                          <a:latin typeface="+mn-lt"/>
                          <a:ea typeface="+mn-ea"/>
                          <a:cs typeface="+mn-cs"/>
                        </a:rPr>
                        <a:t>电源适配器：</a:t>
                      </a:r>
                      <a:r>
                        <a:rPr lang="en-US" altLang="zh-CN" sz="1600" kern="1200" dirty="0">
                          <a:solidFill>
                            <a:schemeClr val="dk1"/>
                          </a:solidFill>
                          <a:latin typeface="+mn-lt"/>
                          <a:ea typeface="+mn-ea"/>
                          <a:cs typeface="+mn-cs"/>
                        </a:rPr>
                        <a:t>5V/1A</a:t>
                      </a:r>
                      <a:r>
                        <a:rPr lang="zh-CN" altLang="en-US" sz="1600" kern="1200" dirty="0">
                          <a:solidFill>
                            <a:schemeClr val="dk1"/>
                          </a:solidFill>
                          <a:latin typeface="+mn-lt"/>
                          <a:ea typeface="+mn-ea"/>
                          <a:cs typeface="+mn-cs"/>
                        </a:rPr>
                        <a:t>（</a:t>
                      </a:r>
                      <a:r>
                        <a:rPr lang="en-US" altLang="zh-CN" sz="1600" kern="1200" dirty="0">
                          <a:solidFill>
                            <a:schemeClr val="dk1"/>
                          </a:solidFill>
                          <a:latin typeface="+mn-lt"/>
                          <a:ea typeface="+mn-ea"/>
                          <a:cs typeface="+mn-cs"/>
                        </a:rPr>
                        <a:t>DC)</a:t>
                      </a:r>
                      <a:endParaRPr lang="zh-CN" altLang="en-US" sz="1600" kern="1200" dirty="0">
                        <a:solidFill>
                          <a:schemeClr val="dk1"/>
                        </a:solidFill>
                        <a:latin typeface="+mn-lt"/>
                        <a:ea typeface="+mn-ea"/>
                        <a:cs typeface="+mn-cs"/>
                      </a:endParaRPr>
                    </a:p>
                  </a:txBody>
                  <a:tcPr/>
                </a:tc>
                <a:extLst>
                  <a:ext uri="{0D108BD9-81ED-4DB2-BD59-A6C34878D82A}">
                    <a16:rowId xmlns:a16="http://schemas.microsoft.com/office/drawing/2014/main" val="2980495101"/>
                  </a:ext>
                </a:extLst>
              </a:tr>
              <a:tr h="4532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kern="1200" dirty="0">
                          <a:solidFill>
                            <a:schemeClr val="dk1"/>
                          </a:solidFill>
                          <a:latin typeface="+mn-lt"/>
                          <a:ea typeface="+mn-ea"/>
                          <a:cs typeface="+mn-cs"/>
                        </a:rPr>
                        <a:t>电池信息</a:t>
                      </a:r>
                    </a:p>
                  </a:txBody>
                  <a:tcPr/>
                </a:tc>
                <a:tc>
                  <a:txBody>
                    <a:bodyPr/>
                    <a:lstStyle/>
                    <a:p>
                      <a:pPr marL="0" algn="ctr" defTabSz="914400" rtl="0" eaLnBrk="1" latinLnBrk="0" hangingPunct="1"/>
                      <a:r>
                        <a:rPr lang="en-US" altLang="zh-CN" sz="1600" kern="1200" dirty="0">
                          <a:solidFill>
                            <a:schemeClr val="dk1"/>
                          </a:solidFill>
                          <a:latin typeface="+mn-lt"/>
                          <a:ea typeface="+mn-ea"/>
                          <a:cs typeface="+mn-cs"/>
                        </a:rPr>
                        <a:t>3.7V BL-5C </a:t>
                      </a:r>
                      <a:r>
                        <a:rPr lang="zh-CN" altLang="en-US" sz="1600" kern="1200" dirty="0">
                          <a:solidFill>
                            <a:schemeClr val="dk1"/>
                          </a:solidFill>
                          <a:latin typeface="+mn-lt"/>
                          <a:ea typeface="+mn-ea"/>
                          <a:cs typeface="+mn-cs"/>
                        </a:rPr>
                        <a:t>可充电锂电池</a:t>
                      </a:r>
                    </a:p>
                  </a:txBody>
                  <a:tcPr/>
                </a:tc>
                <a:tc>
                  <a:txBody>
                    <a:bodyPr/>
                    <a:lstStyle/>
                    <a:p>
                      <a:pPr marL="0" algn="ctr" defTabSz="914400" rtl="0" eaLnBrk="1" latinLnBrk="0" hangingPunct="1"/>
                      <a:r>
                        <a:rPr lang="en-US" altLang="zh-CN" sz="1600" kern="1200" dirty="0">
                          <a:solidFill>
                            <a:schemeClr val="dk1"/>
                          </a:solidFill>
                          <a:latin typeface="+mn-lt"/>
                          <a:ea typeface="+mn-ea"/>
                          <a:cs typeface="+mn-cs"/>
                        </a:rPr>
                        <a:t>3.7V BL-5C </a:t>
                      </a:r>
                      <a:r>
                        <a:rPr lang="zh-CN" altLang="en-US" sz="1600" kern="1200" dirty="0">
                          <a:solidFill>
                            <a:schemeClr val="dk1"/>
                          </a:solidFill>
                          <a:latin typeface="+mn-lt"/>
                          <a:ea typeface="+mn-ea"/>
                          <a:cs typeface="+mn-cs"/>
                        </a:rPr>
                        <a:t>可充电锂电池</a:t>
                      </a:r>
                    </a:p>
                  </a:txBody>
                  <a:tcPr/>
                </a:tc>
                <a:extLst>
                  <a:ext uri="{0D108BD9-81ED-4DB2-BD59-A6C34878D82A}">
                    <a16:rowId xmlns:a16="http://schemas.microsoft.com/office/drawing/2014/main" val="2955482919"/>
                  </a:ext>
                </a:extLst>
              </a:tr>
              <a:tr h="342340">
                <a:tc>
                  <a:txBody>
                    <a:bodyPr/>
                    <a:lstStyle/>
                    <a:p>
                      <a:pPr marL="0" algn="ctr" defTabSz="914400" rtl="0" eaLnBrk="1" latinLnBrk="0" hangingPunct="1"/>
                      <a:r>
                        <a:rPr lang="zh-CN" altLang="en-US" sz="1600" kern="1200" dirty="0">
                          <a:solidFill>
                            <a:schemeClr val="dk1"/>
                          </a:solidFill>
                          <a:latin typeface="+mn-lt"/>
                          <a:ea typeface="+mn-ea"/>
                          <a:cs typeface="+mn-cs"/>
                        </a:rPr>
                        <a:t>通讯方式</a:t>
                      </a:r>
                    </a:p>
                  </a:txBody>
                  <a:tcPr/>
                </a:tc>
                <a:tc>
                  <a:txBody>
                    <a:bodyPr/>
                    <a:lstStyle/>
                    <a:p>
                      <a:pPr marL="0" algn="ctr" defTabSz="914400" rtl="0" eaLnBrk="1" latinLnBrk="0" hangingPunct="1"/>
                      <a:r>
                        <a:rPr lang="en-US" altLang="zh-CN" sz="1600" kern="1200" dirty="0" err="1">
                          <a:solidFill>
                            <a:schemeClr val="dk1"/>
                          </a:solidFill>
                          <a:latin typeface="+mn-lt"/>
                          <a:ea typeface="+mn-ea"/>
                          <a:cs typeface="+mn-cs"/>
                        </a:rPr>
                        <a:t>WiFi</a:t>
                      </a:r>
                      <a:r>
                        <a:rPr lang="zh-CN" altLang="en-US" sz="1600" kern="1200" dirty="0">
                          <a:solidFill>
                            <a:schemeClr val="dk1"/>
                          </a:solidFill>
                          <a:latin typeface="+mn-lt"/>
                          <a:ea typeface="+mn-ea"/>
                          <a:cs typeface="+mn-cs"/>
                        </a:rPr>
                        <a:t>（</a:t>
                      </a:r>
                      <a:r>
                        <a:rPr lang="en-US" altLang="zh-CN" sz="1600" kern="1200" dirty="0">
                          <a:solidFill>
                            <a:schemeClr val="dk1"/>
                          </a:solidFill>
                          <a:latin typeface="+mn-lt"/>
                          <a:ea typeface="+mn-ea"/>
                          <a:cs typeface="+mn-cs"/>
                        </a:rPr>
                        <a:t>2.4GHz</a:t>
                      </a:r>
                      <a:r>
                        <a:rPr lang="zh-CN" altLang="en-US" sz="1600" kern="1200" dirty="0">
                          <a:solidFill>
                            <a:schemeClr val="dk1"/>
                          </a:solidFill>
                          <a:latin typeface="+mn-lt"/>
                          <a:ea typeface="+mn-ea"/>
                          <a:cs typeface="+mn-cs"/>
                        </a:rPr>
                        <a:t>）</a:t>
                      </a:r>
                      <a:endParaRPr lang="en-US" altLang="zh-CN" sz="1600" kern="1200" dirty="0">
                        <a:solidFill>
                          <a:schemeClr val="dk1"/>
                        </a:solidFill>
                        <a:latin typeface="+mn-lt"/>
                        <a:ea typeface="+mn-ea"/>
                        <a:cs typeface="+mn-cs"/>
                      </a:endParaRPr>
                    </a:p>
                  </a:txBody>
                  <a:tcPr/>
                </a:tc>
                <a:tc>
                  <a:txBody>
                    <a:bodyPr/>
                    <a:lstStyle/>
                    <a:p>
                      <a:pPr marL="0" algn="ctr" defTabSz="914400" rtl="0" eaLnBrk="1" latinLnBrk="0" hangingPunct="1"/>
                      <a:r>
                        <a:rPr lang="en-US" altLang="zh-CN" sz="1600" kern="1200" dirty="0" err="1">
                          <a:solidFill>
                            <a:schemeClr val="dk1"/>
                          </a:solidFill>
                          <a:latin typeface="+mn-lt"/>
                          <a:ea typeface="+mn-ea"/>
                          <a:cs typeface="+mn-cs"/>
                        </a:rPr>
                        <a:t>WiFi</a:t>
                      </a:r>
                      <a:r>
                        <a:rPr lang="zh-CN" altLang="en-US" sz="1600" kern="1200" dirty="0">
                          <a:solidFill>
                            <a:schemeClr val="dk1"/>
                          </a:solidFill>
                          <a:latin typeface="+mn-lt"/>
                          <a:ea typeface="+mn-ea"/>
                          <a:cs typeface="+mn-cs"/>
                        </a:rPr>
                        <a:t>（</a:t>
                      </a:r>
                      <a:r>
                        <a:rPr lang="en-US" altLang="zh-CN" sz="1600" kern="1200" dirty="0">
                          <a:solidFill>
                            <a:schemeClr val="dk1"/>
                          </a:solidFill>
                          <a:latin typeface="+mn-lt"/>
                          <a:ea typeface="+mn-ea"/>
                          <a:cs typeface="+mn-cs"/>
                        </a:rPr>
                        <a:t>2.4GHz</a:t>
                      </a:r>
                      <a:r>
                        <a:rPr lang="zh-CN" altLang="en-US" sz="1600" kern="1200" dirty="0">
                          <a:solidFill>
                            <a:schemeClr val="dk1"/>
                          </a:solidFill>
                          <a:latin typeface="+mn-lt"/>
                          <a:ea typeface="+mn-ea"/>
                          <a:cs typeface="+mn-cs"/>
                        </a:rPr>
                        <a:t>）</a:t>
                      </a:r>
                      <a:endParaRPr lang="en-US" altLang="zh-CN" sz="1600" kern="1200" dirty="0">
                        <a:solidFill>
                          <a:schemeClr val="dk1"/>
                        </a:solidFill>
                        <a:latin typeface="+mn-lt"/>
                        <a:ea typeface="+mn-ea"/>
                        <a:cs typeface="+mn-cs"/>
                      </a:endParaRPr>
                    </a:p>
                  </a:txBody>
                  <a:tcPr/>
                </a:tc>
                <a:extLst>
                  <a:ext uri="{0D108BD9-81ED-4DB2-BD59-A6C34878D82A}">
                    <a16:rowId xmlns:a16="http://schemas.microsoft.com/office/drawing/2014/main" val="4054766049"/>
                  </a:ext>
                </a:extLst>
              </a:tr>
              <a:tr h="356406">
                <a:tc>
                  <a:txBody>
                    <a:bodyPr/>
                    <a:lstStyle/>
                    <a:p>
                      <a:pPr marL="0" algn="ctr" defTabSz="914400" rtl="0" eaLnBrk="1" latinLnBrk="0" hangingPunct="1"/>
                      <a:r>
                        <a:rPr lang="zh-CN" altLang="en-US" sz="1600" kern="1200" dirty="0">
                          <a:solidFill>
                            <a:schemeClr val="dk1"/>
                          </a:solidFill>
                          <a:latin typeface="+mn-lt"/>
                          <a:ea typeface="+mn-ea"/>
                          <a:cs typeface="+mn-cs"/>
                        </a:rPr>
                        <a:t>报警类型</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kern="1200" dirty="0">
                          <a:solidFill>
                            <a:schemeClr val="dk1"/>
                          </a:solidFill>
                          <a:latin typeface="+mn-lt"/>
                          <a:ea typeface="+mn-ea"/>
                          <a:cs typeface="+mn-cs"/>
                        </a:rPr>
                        <a:t>蜂鸣器</a:t>
                      </a:r>
                      <a:r>
                        <a:rPr lang="en-US" altLang="zh-CN" sz="1600" kern="1200" dirty="0">
                          <a:solidFill>
                            <a:schemeClr val="dk1"/>
                          </a:solidFill>
                          <a:latin typeface="+mn-lt"/>
                          <a:ea typeface="+mn-ea"/>
                          <a:cs typeface="+mn-cs"/>
                        </a:rPr>
                        <a:t>+</a:t>
                      </a:r>
                      <a:r>
                        <a:rPr lang="zh-CN" altLang="en-US" sz="1600" kern="1200" dirty="0">
                          <a:solidFill>
                            <a:schemeClr val="dk1"/>
                          </a:solidFill>
                          <a:latin typeface="+mn-lt"/>
                          <a:ea typeface="+mn-ea"/>
                          <a:cs typeface="+mn-cs"/>
                        </a:rPr>
                        <a:t>指示灯</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kern="1200" dirty="0">
                          <a:solidFill>
                            <a:schemeClr val="dk1"/>
                          </a:solidFill>
                          <a:latin typeface="+mn-lt"/>
                          <a:ea typeface="+mn-ea"/>
                          <a:cs typeface="+mn-cs"/>
                        </a:rPr>
                        <a:t>蜂鸣器</a:t>
                      </a:r>
                      <a:r>
                        <a:rPr lang="en-US" altLang="zh-CN" sz="1600" kern="1200" dirty="0">
                          <a:solidFill>
                            <a:schemeClr val="dk1"/>
                          </a:solidFill>
                          <a:latin typeface="+mn-lt"/>
                          <a:ea typeface="+mn-ea"/>
                          <a:cs typeface="+mn-cs"/>
                        </a:rPr>
                        <a:t>+</a:t>
                      </a:r>
                      <a:r>
                        <a:rPr lang="zh-CN" altLang="en-US" sz="1600" kern="1200" dirty="0">
                          <a:solidFill>
                            <a:schemeClr val="dk1"/>
                          </a:solidFill>
                          <a:latin typeface="+mn-lt"/>
                          <a:ea typeface="+mn-ea"/>
                          <a:cs typeface="+mn-cs"/>
                        </a:rPr>
                        <a:t>指示灯</a:t>
                      </a:r>
                    </a:p>
                  </a:txBody>
                  <a:tcPr/>
                </a:tc>
                <a:extLst>
                  <a:ext uri="{0D108BD9-81ED-4DB2-BD59-A6C34878D82A}">
                    <a16:rowId xmlns:a16="http://schemas.microsoft.com/office/drawing/2014/main" val="3252349027"/>
                  </a:ext>
                </a:extLst>
              </a:tr>
              <a:tr h="418769">
                <a:tc>
                  <a:txBody>
                    <a:bodyPr/>
                    <a:lstStyle/>
                    <a:p>
                      <a:pPr marL="0" algn="ctr" defTabSz="914400" rtl="0" eaLnBrk="1" fontAlgn="ctr" latinLnBrk="0" hangingPunct="1"/>
                      <a:r>
                        <a:rPr lang="zh-CN" altLang="en-US" sz="1600" kern="1200" dirty="0">
                          <a:solidFill>
                            <a:schemeClr val="dk1"/>
                          </a:solidFill>
                          <a:latin typeface="+mn-lt"/>
                          <a:ea typeface="+mn-ea"/>
                          <a:cs typeface="+mn-cs"/>
                        </a:rPr>
                        <a:t>按键</a:t>
                      </a:r>
                      <a:endParaRPr lang="en-US" sz="1600" kern="1200" dirty="0">
                        <a:solidFill>
                          <a:schemeClr val="dk1"/>
                        </a:solidFill>
                        <a:latin typeface="+mn-lt"/>
                        <a:ea typeface="+mn-ea"/>
                        <a:cs typeface="+mn-cs"/>
                      </a:endParaRPr>
                    </a:p>
                  </a:txBody>
                  <a:tcPr marL="7620" marR="7620" marT="7620" marB="0" anchor="ctr"/>
                </a:tc>
                <a:tc>
                  <a:txBody>
                    <a:bodyPr/>
                    <a:lstStyle/>
                    <a:p>
                      <a:pPr marL="0" algn="ctr" defTabSz="914400" rtl="0" eaLnBrk="1" fontAlgn="ctr" latinLnBrk="0" hangingPunct="1"/>
                      <a:r>
                        <a:rPr lang="zh-CN" altLang="en-US" sz="1600" kern="1200">
                          <a:solidFill>
                            <a:schemeClr val="dk1"/>
                          </a:solidFill>
                          <a:latin typeface="+mn-lt"/>
                          <a:ea typeface="+mn-ea"/>
                          <a:cs typeface="+mn-cs"/>
                        </a:rPr>
                        <a:t>开关机键、锁屏键、功能键</a:t>
                      </a:r>
                    </a:p>
                  </a:txBody>
                  <a:tcPr marL="7620" marR="7620" marT="7620" marB="0" anchor="ctr"/>
                </a:tc>
                <a:tc>
                  <a:txBody>
                    <a:bodyPr/>
                    <a:lstStyle/>
                    <a:p>
                      <a:pPr marL="0" algn="ctr" defTabSz="914400" rtl="0" eaLnBrk="1" fontAlgn="ctr" latinLnBrk="0" hangingPunct="1"/>
                      <a:r>
                        <a:rPr lang="zh-CN" altLang="en-US" sz="1600" kern="1200" dirty="0">
                          <a:solidFill>
                            <a:schemeClr val="dk1"/>
                          </a:solidFill>
                          <a:latin typeface="+mn-lt"/>
                          <a:ea typeface="+mn-ea"/>
                          <a:cs typeface="+mn-cs"/>
                        </a:rPr>
                        <a:t>开关机键、锁屏键、功能键</a:t>
                      </a:r>
                    </a:p>
                  </a:txBody>
                  <a:tcPr marL="7620" marR="7620" marT="7620" marB="0" anchor="ctr"/>
                </a:tc>
                <a:extLst>
                  <a:ext uri="{0D108BD9-81ED-4DB2-BD59-A6C34878D82A}">
                    <a16:rowId xmlns:a16="http://schemas.microsoft.com/office/drawing/2014/main" val="1077102095"/>
                  </a:ext>
                </a:extLst>
              </a:tr>
            </a:tbl>
          </a:graphicData>
        </a:graphic>
      </p:graphicFrame>
      <p:sp>
        <p:nvSpPr>
          <p:cNvPr id="5" name="TextBox 4"/>
          <p:cNvSpPr txBox="1"/>
          <p:nvPr/>
        </p:nvSpPr>
        <p:spPr>
          <a:xfrm>
            <a:off x="407073" y="133904"/>
            <a:ext cx="6683604" cy="307777"/>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2000" dirty="0">
                <a:ln w="3590">
                  <a:solidFill>
                    <a:srgbClr val="13576C"/>
                  </a:solidFill>
                </a:ln>
                <a:solidFill>
                  <a:srgbClr val="13576C">
                    <a:alpha val="100000"/>
                  </a:srgbClr>
                </a:solidFill>
                <a:latin typeface="SimSun" charset="-122"/>
                <a:ea typeface="SimSun" charset="-122"/>
                <a:cs typeface="SimSun" charset="-122"/>
              </a:rPr>
              <a:t>RCW-600/800WiFi </a:t>
            </a:r>
            <a:r>
              <a:rPr lang="zh-CN" altLang="en-US" sz="2000" dirty="0">
                <a:ln w="3590">
                  <a:solidFill>
                    <a:srgbClr val="13576C"/>
                  </a:solidFill>
                </a:ln>
                <a:solidFill>
                  <a:srgbClr val="13576C">
                    <a:alpha val="100000"/>
                  </a:srgbClr>
                </a:solidFill>
                <a:latin typeface="SimSun" charset="-122"/>
                <a:ea typeface="SimSun" charset="-122"/>
                <a:cs typeface="SimSun" charset="-122"/>
              </a:rPr>
              <a:t>参数表</a:t>
            </a:r>
            <a:endParaRPr lang="en-US" altLang="zh-CN" sz="2000" dirty="0">
              <a:ln w="3590">
                <a:solidFill>
                  <a:srgbClr val="13576C"/>
                </a:solidFill>
              </a:ln>
              <a:solidFill>
                <a:srgbClr val="13576C">
                  <a:alpha val="100000"/>
                </a:srgbClr>
              </a:solidFill>
              <a:latin typeface="SimSun" charset="-122"/>
              <a:ea typeface="SimSun" charset="-122"/>
              <a:cs typeface="SimSun" charset="-122"/>
            </a:endParaRPr>
          </a:p>
        </p:txBody>
      </p:sp>
    </p:spTree>
    <p:extLst>
      <p:ext uri="{BB962C8B-B14F-4D97-AF65-F5344CB8AC3E}">
        <p14:creationId xmlns:p14="http://schemas.microsoft.com/office/powerpoint/2010/main" val="455043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0273" y="287792"/>
            <a:ext cx="6683604" cy="307777"/>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2000" dirty="0">
                <a:ln w="3590">
                  <a:solidFill>
                    <a:srgbClr val="13576C"/>
                  </a:solidFill>
                </a:ln>
                <a:solidFill>
                  <a:srgbClr val="13576C">
                    <a:alpha val="100000"/>
                  </a:srgbClr>
                </a:solidFill>
                <a:latin typeface="SimSun" charset="-122"/>
                <a:ea typeface="SimSun" charset="-122"/>
                <a:cs typeface="SimSun" charset="-122"/>
              </a:rPr>
              <a:t>RCW-600WiFi </a:t>
            </a:r>
            <a:r>
              <a:rPr lang="zh-CN" altLang="en-US" sz="2000" dirty="0">
                <a:ln w="3590">
                  <a:solidFill>
                    <a:srgbClr val="13576C"/>
                  </a:solidFill>
                </a:ln>
                <a:solidFill>
                  <a:srgbClr val="13576C">
                    <a:alpha val="100000"/>
                  </a:srgbClr>
                </a:solidFill>
                <a:latin typeface="SimSun" charset="-122"/>
                <a:ea typeface="SimSun" charset="-122"/>
                <a:cs typeface="SimSun" charset="-122"/>
              </a:rPr>
              <a:t>产品显示及操作介绍</a:t>
            </a:r>
            <a:endParaRPr lang="zh-CN" altLang="en-US" sz="2000" i="0" spc="0" dirty="0">
              <a:ln w="3590">
                <a:solidFill>
                  <a:srgbClr val="13576C"/>
                </a:solidFill>
              </a:ln>
              <a:latin typeface="SimSun" charset="-122"/>
              <a:ea typeface="SimSun" charset="-122"/>
              <a:cs typeface="SimSun" charset="-122"/>
            </a:endParaRPr>
          </a:p>
        </p:txBody>
      </p:sp>
      <p:pic>
        <p:nvPicPr>
          <p:cNvPr id="2" name="图片 1">
            <a:extLst>
              <a:ext uri="{FF2B5EF4-FFF2-40B4-BE49-F238E27FC236}">
                <a16:creationId xmlns:a16="http://schemas.microsoft.com/office/drawing/2014/main" id="{1FB64E33-0F2F-4A0E-B6BA-E4E171FE4B05}"/>
              </a:ext>
            </a:extLst>
          </p:cNvPr>
          <p:cNvPicPr>
            <a:picLocks noChangeAspect="1"/>
          </p:cNvPicPr>
          <p:nvPr/>
        </p:nvPicPr>
        <p:blipFill>
          <a:blip r:embed="rId2"/>
          <a:stretch>
            <a:fillRect/>
          </a:stretch>
        </p:blipFill>
        <p:spPr>
          <a:xfrm>
            <a:off x="273952" y="933450"/>
            <a:ext cx="7019925" cy="5295900"/>
          </a:xfrm>
          <a:prstGeom prst="rect">
            <a:avLst/>
          </a:prstGeom>
        </p:spPr>
      </p:pic>
      <p:pic>
        <p:nvPicPr>
          <p:cNvPr id="4" name="图片 3">
            <a:extLst>
              <a:ext uri="{FF2B5EF4-FFF2-40B4-BE49-F238E27FC236}">
                <a16:creationId xmlns:a16="http://schemas.microsoft.com/office/drawing/2014/main" id="{3C6EB18D-AB03-4558-B3EF-B5EF6908B07C}"/>
              </a:ext>
            </a:extLst>
          </p:cNvPr>
          <p:cNvPicPr>
            <a:picLocks noChangeAspect="1"/>
          </p:cNvPicPr>
          <p:nvPr/>
        </p:nvPicPr>
        <p:blipFill>
          <a:blip r:embed="rId3"/>
          <a:stretch>
            <a:fillRect/>
          </a:stretch>
        </p:blipFill>
        <p:spPr>
          <a:xfrm>
            <a:off x="7174598" y="1633537"/>
            <a:ext cx="4743450" cy="3895725"/>
          </a:xfrm>
          <a:prstGeom prst="rect">
            <a:avLst/>
          </a:prstGeom>
        </p:spPr>
      </p:pic>
    </p:spTree>
    <p:extLst>
      <p:ext uri="{BB962C8B-B14F-4D97-AF65-F5344CB8AC3E}">
        <p14:creationId xmlns:p14="http://schemas.microsoft.com/office/powerpoint/2010/main" val="6410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0273" y="287792"/>
            <a:ext cx="6683604" cy="307777"/>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2000" dirty="0">
                <a:ln w="3590">
                  <a:solidFill>
                    <a:srgbClr val="13576C"/>
                  </a:solidFill>
                </a:ln>
                <a:solidFill>
                  <a:srgbClr val="13576C">
                    <a:alpha val="100000"/>
                  </a:srgbClr>
                </a:solidFill>
                <a:latin typeface="SimSun" charset="-122"/>
                <a:ea typeface="SimSun" charset="-122"/>
                <a:cs typeface="SimSun" charset="-122"/>
              </a:rPr>
              <a:t>RCW-800WiFi </a:t>
            </a:r>
            <a:r>
              <a:rPr lang="zh-CN" altLang="en-US" sz="2000" dirty="0">
                <a:ln w="3590">
                  <a:solidFill>
                    <a:srgbClr val="13576C"/>
                  </a:solidFill>
                </a:ln>
                <a:solidFill>
                  <a:srgbClr val="13576C">
                    <a:alpha val="100000"/>
                  </a:srgbClr>
                </a:solidFill>
                <a:latin typeface="SimSun" charset="-122"/>
                <a:ea typeface="SimSun" charset="-122"/>
                <a:cs typeface="SimSun" charset="-122"/>
              </a:rPr>
              <a:t>产品显示及操作介绍</a:t>
            </a:r>
            <a:endParaRPr lang="zh-CN" altLang="en-US" sz="2000" i="0" spc="0" dirty="0">
              <a:ln w="3590">
                <a:solidFill>
                  <a:srgbClr val="13576C"/>
                </a:solidFill>
              </a:ln>
              <a:latin typeface="SimSun" charset="-122"/>
              <a:ea typeface="SimSun" charset="-122"/>
              <a:cs typeface="SimSun" charset="-122"/>
            </a:endParaRPr>
          </a:p>
        </p:txBody>
      </p:sp>
      <p:pic>
        <p:nvPicPr>
          <p:cNvPr id="8" name="图片 7">
            <a:extLst>
              <a:ext uri="{FF2B5EF4-FFF2-40B4-BE49-F238E27FC236}">
                <a16:creationId xmlns:a16="http://schemas.microsoft.com/office/drawing/2014/main" id="{D73012B4-7186-4DB3-8044-8CC891286C77}"/>
              </a:ext>
            </a:extLst>
          </p:cNvPr>
          <p:cNvPicPr>
            <a:picLocks noChangeAspect="1"/>
          </p:cNvPicPr>
          <p:nvPr/>
        </p:nvPicPr>
        <p:blipFill>
          <a:blip r:embed="rId2"/>
          <a:stretch>
            <a:fillRect/>
          </a:stretch>
        </p:blipFill>
        <p:spPr>
          <a:xfrm>
            <a:off x="0" y="1039441"/>
            <a:ext cx="7007260" cy="4599360"/>
          </a:xfrm>
          <a:prstGeom prst="rect">
            <a:avLst/>
          </a:prstGeom>
        </p:spPr>
      </p:pic>
      <p:pic>
        <p:nvPicPr>
          <p:cNvPr id="9" name="图片 8">
            <a:extLst>
              <a:ext uri="{FF2B5EF4-FFF2-40B4-BE49-F238E27FC236}">
                <a16:creationId xmlns:a16="http://schemas.microsoft.com/office/drawing/2014/main" id="{CDBE9AB5-2269-4D97-8A54-4A3F017AE173}"/>
              </a:ext>
            </a:extLst>
          </p:cNvPr>
          <p:cNvPicPr>
            <a:picLocks noChangeAspect="1"/>
          </p:cNvPicPr>
          <p:nvPr/>
        </p:nvPicPr>
        <p:blipFill>
          <a:blip r:embed="rId3"/>
          <a:stretch>
            <a:fillRect/>
          </a:stretch>
        </p:blipFill>
        <p:spPr>
          <a:xfrm>
            <a:off x="7293877" y="1860568"/>
            <a:ext cx="4378425" cy="2957106"/>
          </a:xfrm>
          <a:prstGeom prst="rect">
            <a:avLst/>
          </a:prstGeom>
        </p:spPr>
      </p:pic>
    </p:spTree>
    <p:extLst>
      <p:ext uri="{BB962C8B-B14F-4D97-AF65-F5344CB8AC3E}">
        <p14:creationId xmlns:p14="http://schemas.microsoft.com/office/powerpoint/2010/main" val="2832914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8193" y="133904"/>
            <a:ext cx="6683604" cy="307777"/>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2000" dirty="0">
                <a:ln w="3590">
                  <a:solidFill>
                    <a:srgbClr val="13576C"/>
                  </a:solidFill>
                </a:ln>
                <a:solidFill>
                  <a:srgbClr val="13576C">
                    <a:alpha val="100000"/>
                  </a:srgbClr>
                </a:solidFill>
                <a:latin typeface="SimSun" charset="-122"/>
                <a:ea typeface="SimSun" charset="-122"/>
                <a:cs typeface="SimSun" charset="-122"/>
              </a:rPr>
              <a:t>RCW-600WiFi </a:t>
            </a:r>
            <a:r>
              <a:rPr lang="zh-CN" altLang="en-US" sz="2000" dirty="0">
                <a:ln w="3590">
                  <a:solidFill>
                    <a:srgbClr val="13576C"/>
                  </a:solidFill>
                </a:ln>
                <a:solidFill>
                  <a:srgbClr val="13576C">
                    <a:alpha val="100000"/>
                  </a:srgbClr>
                </a:solidFill>
                <a:latin typeface="SimSun" charset="-122"/>
                <a:ea typeface="SimSun" charset="-122"/>
                <a:cs typeface="SimSun" charset="-122"/>
              </a:rPr>
              <a:t>产品外观介绍</a:t>
            </a:r>
            <a:endParaRPr lang="zh-CN" altLang="en-US" sz="2000" i="0" spc="0" dirty="0">
              <a:ln w="3590">
                <a:solidFill>
                  <a:srgbClr val="13576C"/>
                </a:solidFill>
              </a:ln>
              <a:latin typeface="SimSun" charset="-122"/>
              <a:ea typeface="SimSun" charset="-122"/>
              <a:cs typeface="SimSun" charset="-122"/>
            </a:endParaRPr>
          </a:p>
        </p:txBody>
      </p:sp>
      <p:pic>
        <p:nvPicPr>
          <p:cNvPr id="2" name="图片 1">
            <a:extLst>
              <a:ext uri="{FF2B5EF4-FFF2-40B4-BE49-F238E27FC236}">
                <a16:creationId xmlns:a16="http://schemas.microsoft.com/office/drawing/2014/main" id="{16C1367A-B2D8-4BF6-8FE0-8935261E12EA}"/>
              </a:ext>
            </a:extLst>
          </p:cNvPr>
          <p:cNvPicPr>
            <a:picLocks noChangeAspect="1"/>
          </p:cNvPicPr>
          <p:nvPr/>
        </p:nvPicPr>
        <p:blipFill>
          <a:blip r:embed="rId2"/>
          <a:stretch>
            <a:fillRect/>
          </a:stretch>
        </p:blipFill>
        <p:spPr>
          <a:xfrm>
            <a:off x="729132" y="920436"/>
            <a:ext cx="4482829" cy="3266164"/>
          </a:xfrm>
          <a:prstGeom prst="rect">
            <a:avLst/>
          </a:prstGeom>
        </p:spPr>
      </p:pic>
      <p:pic>
        <p:nvPicPr>
          <p:cNvPr id="3" name="图片 2">
            <a:extLst>
              <a:ext uri="{FF2B5EF4-FFF2-40B4-BE49-F238E27FC236}">
                <a16:creationId xmlns:a16="http://schemas.microsoft.com/office/drawing/2014/main" id="{942449C3-2ABE-402E-B1F1-DD9D9B4CE311}"/>
              </a:ext>
            </a:extLst>
          </p:cNvPr>
          <p:cNvPicPr>
            <a:picLocks noChangeAspect="1"/>
          </p:cNvPicPr>
          <p:nvPr/>
        </p:nvPicPr>
        <p:blipFill>
          <a:blip r:embed="rId3"/>
          <a:stretch>
            <a:fillRect/>
          </a:stretch>
        </p:blipFill>
        <p:spPr>
          <a:xfrm>
            <a:off x="5872162" y="1121634"/>
            <a:ext cx="6067425" cy="4305300"/>
          </a:xfrm>
          <a:prstGeom prst="rect">
            <a:avLst/>
          </a:prstGeom>
        </p:spPr>
      </p:pic>
      <p:pic>
        <p:nvPicPr>
          <p:cNvPr id="4" name="图片 3">
            <a:extLst>
              <a:ext uri="{FF2B5EF4-FFF2-40B4-BE49-F238E27FC236}">
                <a16:creationId xmlns:a16="http://schemas.microsoft.com/office/drawing/2014/main" id="{7D220E24-8143-46F1-8E20-D6EE866A0B09}"/>
              </a:ext>
            </a:extLst>
          </p:cNvPr>
          <p:cNvPicPr>
            <a:picLocks noChangeAspect="1"/>
          </p:cNvPicPr>
          <p:nvPr/>
        </p:nvPicPr>
        <p:blipFill>
          <a:blip r:embed="rId4"/>
          <a:stretch>
            <a:fillRect/>
          </a:stretch>
        </p:blipFill>
        <p:spPr>
          <a:xfrm>
            <a:off x="795807" y="4186600"/>
            <a:ext cx="5147793" cy="2480669"/>
          </a:xfrm>
          <a:prstGeom prst="rect">
            <a:avLst/>
          </a:prstGeom>
        </p:spPr>
      </p:pic>
    </p:spTree>
    <p:extLst>
      <p:ext uri="{BB962C8B-B14F-4D97-AF65-F5344CB8AC3E}">
        <p14:creationId xmlns:p14="http://schemas.microsoft.com/office/powerpoint/2010/main" val="3811189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8193" y="133904"/>
            <a:ext cx="6683604" cy="307777"/>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2000" dirty="0">
                <a:ln w="3590">
                  <a:solidFill>
                    <a:srgbClr val="13576C"/>
                  </a:solidFill>
                </a:ln>
                <a:solidFill>
                  <a:srgbClr val="13576C">
                    <a:alpha val="100000"/>
                  </a:srgbClr>
                </a:solidFill>
                <a:latin typeface="SimSun" charset="-122"/>
                <a:ea typeface="SimSun" charset="-122"/>
                <a:cs typeface="SimSun" charset="-122"/>
              </a:rPr>
              <a:t>RCW-800WiFi </a:t>
            </a:r>
            <a:r>
              <a:rPr lang="zh-CN" altLang="en-US" sz="2000" dirty="0">
                <a:ln w="3590">
                  <a:solidFill>
                    <a:srgbClr val="13576C"/>
                  </a:solidFill>
                </a:ln>
                <a:solidFill>
                  <a:srgbClr val="13576C">
                    <a:alpha val="100000"/>
                  </a:srgbClr>
                </a:solidFill>
                <a:latin typeface="SimSun" charset="-122"/>
                <a:ea typeface="SimSun" charset="-122"/>
                <a:cs typeface="SimSun" charset="-122"/>
              </a:rPr>
              <a:t>产品外观介绍</a:t>
            </a:r>
            <a:endParaRPr lang="zh-CN" altLang="en-US" sz="2000" i="0" spc="0" dirty="0">
              <a:ln w="3590">
                <a:solidFill>
                  <a:srgbClr val="13576C"/>
                </a:solidFill>
              </a:ln>
              <a:latin typeface="SimSun" charset="-122"/>
              <a:ea typeface="SimSun" charset="-122"/>
              <a:cs typeface="SimSun" charset="-122"/>
            </a:endParaRPr>
          </a:p>
        </p:txBody>
      </p:sp>
      <p:pic>
        <p:nvPicPr>
          <p:cNvPr id="6" name="图片 5">
            <a:extLst>
              <a:ext uri="{FF2B5EF4-FFF2-40B4-BE49-F238E27FC236}">
                <a16:creationId xmlns:a16="http://schemas.microsoft.com/office/drawing/2014/main" id="{13B3F574-B838-4D1D-BF53-0E90EC66B9A7}"/>
              </a:ext>
            </a:extLst>
          </p:cNvPr>
          <p:cNvPicPr>
            <a:picLocks noChangeAspect="1"/>
          </p:cNvPicPr>
          <p:nvPr/>
        </p:nvPicPr>
        <p:blipFill>
          <a:blip r:embed="rId2"/>
          <a:stretch>
            <a:fillRect/>
          </a:stretch>
        </p:blipFill>
        <p:spPr>
          <a:xfrm>
            <a:off x="1179585" y="441681"/>
            <a:ext cx="9832829" cy="6127336"/>
          </a:xfrm>
          <a:prstGeom prst="rect">
            <a:avLst/>
          </a:prstGeom>
        </p:spPr>
      </p:pic>
    </p:spTree>
    <p:extLst>
      <p:ext uri="{BB962C8B-B14F-4D97-AF65-F5344CB8AC3E}">
        <p14:creationId xmlns:p14="http://schemas.microsoft.com/office/powerpoint/2010/main" val="1604246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44323E9B-2C77-4254-BE51-65F92C3B30A0}"/>
              </a:ext>
            </a:extLst>
          </p:cNvPr>
          <p:cNvSpPr/>
          <p:nvPr/>
        </p:nvSpPr>
        <p:spPr>
          <a:xfrm>
            <a:off x="2" y="2190973"/>
            <a:ext cx="3119668" cy="2198135"/>
          </a:xfrm>
          <a:prstGeom prst="rect">
            <a:avLst/>
          </a:prstGeom>
          <a:solidFill>
            <a:srgbClr val="F6A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473610" rtl="0" eaLnBrk="1" fontAlgn="auto" latinLnBrk="0" hangingPunct="1">
              <a:lnSpc>
                <a:spcPct val="100000"/>
              </a:lnSpc>
              <a:spcBef>
                <a:spcPts val="0"/>
              </a:spcBef>
              <a:spcAft>
                <a:spcPts val="0"/>
              </a:spcAft>
              <a:buClrTx/>
              <a:buSzTx/>
              <a:buFontTx/>
              <a:buNone/>
              <a:tabLst/>
              <a:defRPr/>
            </a:pPr>
            <a:endParaRPr kumimoji="0" lang="zh-CN" altLang="en-US" sz="2133"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Rectangle 2">
            <a:extLst>
              <a:ext uri="{FF2B5EF4-FFF2-40B4-BE49-F238E27FC236}">
                <a16:creationId xmlns:a16="http://schemas.microsoft.com/office/drawing/2014/main" id="{AB23442C-4324-4A97-B0C8-E5D4F9641097}"/>
              </a:ext>
            </a:extLst>
          </p:cNvPr>
          <p:cNvSpPr>
            <a:spLocks noChangeArrowheads="1"/>
          </p:cNvSpPr>
          <p:nvPr/>
        </p:nvSpPr>
        <p:spPr bwMode="auto">
          <a:xfrm>
            <a:off x="3119671" y="2190973"/>
            <a:ext cx="9072331" cy="2198135"/>
          </a:xfrm>
          <a:prstGeom prst="rect">
            <a:avLst/>
          </a:prstGeom>
          <a:solidFill>
            <a:srgbClr val="238AC2"/>
          </a:solidFill>
          <a:ln w="9525">
            <a:noFill/>
            <a:miter lim="800000"/>
            <a:headEnd/>
            <a:tailEnd/>
          </a:ln>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zh-CN" altLang="en-US" sz="2133" b="0" i="0" u="none" strike="noStrike" kern="1200" cap="none" spc="0" normalizeH="0" baseline="0" noProof="0">
              <a:ln>
                <a:noFill/>
              </a:ln>
              <a:solidFill>
                <a:prstClr val="black"/>
              </a:solidFill>
              <a:effectLst/>
              <a:uLnTx/>
              <a:uFillTx/>
              <a:latin typeface="Calibri" pitchFamily="34" charset="0"/>
              <a:ea typeface="宋体" panose="02010600030101010101" pitchFamily="2" charset="-122"/>
              <a:cs typeface="+mn-cs"/>
            </a:endParaRPr>
          </a:p>
        </p:txBody>
      </p:sp>
      <p:sp>
        <p:nvSpPr>
          <p:cNvPr id="22" name="Rectangle 2"/>
          <p:cNvSpPr>
            <a:spLocks noChangeArrowheads="1"/>
          </p:cNvSpPr>
          <p:nvPr/>
        </p:nvSpPr>
        <p:spPr bwMode="auto">
          <a:xfrm>
            <a:off x="3119671" y="2197022"/>
            <a:ext cx="9072331" cy="2198135"/>
          </a:xfrm>
          <a:prstGeom prst="rect">
            <a:avLst/>
          </a:prstGeom>
          <a:solidFill>
            <a:srgbClr val="238AC2"/>
          </a:solidFill>
          <a:ln w="9525">
            <a:noFill/>
            <a:miter lim="800000"/>
            <a:headEnd/>
            <a:tailEnd/>
          </a:ln>
        </p:spPr>
        <p:txBody>
          <a:bodyPr wrap="none" anchor="ctr"/>
          <a:lstStyle/>
          <a:p>
            <a:pPr defTabSz="1219170"/>
            <a:endParaRPr lang="zh-CN" altLang="en-US" sz="2133">
              <a:solidFill>
                <a:prstClr val="black"/>
              </a:solidFill>
              <a:latin typeface="Calibri" pitchFamily="34" charset="0"/>
              <a:ea typeface="宋体" panose="02010600030101010101" pitchFamily="2" charset="-122"/>
            </a:endParaRPr>
          </a:p>
        </p:txBody>
      </p:sp>
      <p:sp>
        <p:nvSpPr>
          <p:cNvPr id="23" name="矩形 22"/>
          <p:cNvSpPr/>
          <p:nvPr/>
        </p:nvSpPr>
        <p:spPr>
          <a:xfrm>
            <a:off x="2" y="2197022"/>
            <a:ext cx="3119668" cy="2198135"/>
          </a:xfrm>
          <a:prstGeom prst="rect">
            <a:avLst/>
          </a:prstGeom>
          <a:solidFill>
            <a:srgbClr val="F6A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73610">
              <a:defRPr/>
            </a:pPr>
            <a:endParaRPr lang="zh-CN" altLang="en-US" sz="2133">
              <a:solidFill>
                <a:prstClr val="white"/>
              </a:solidFill>
              <a:latin typeface="Calibri"/>
              <a:ea typeface="宋体" panose="02010600030101010101" pitchFamily="2" charset="-122"/>
            </a:endParaRPr>
          </a:p>
        </p:txBody>
      </p:sp>
      <p:sp>
        <p:nvSpPr>
          <p:cNvPr id="24" name="Text Box 2"/>
          <p:cNvSpPr txBox="1">
            <a:spLocks noChangeArrowheads="1"/>
          </p:cNvSpPr>
          <p:nvPr/>
        </p:nvSpPr>
        <p:spPr bwMode="auto">
          <a:xfrm>
            <a:off x="3599723" y="2498288"/>
            <a:ext cx="6478427" cy="830997"/>
          </a:xfrm>
          <a:prstGeom prst="rect">
            <a:avLst/>
          </a:prstGeom>
          <a:noFill/>
          <a:ln w="9525">
            <a:noFill/>
            <a:miter lim="800000"/>
            <a:headEnd/>
            <a:tailEnd/>
          </a:ln>
        </p:spPr>
        <p:txBody>
          <a:bodyPr wrap="square">
            <a:spAutoFit/>
          </a:bodyPr>
          <a:lstStyle/>
          <a:p>
            <a:pPr defTabSz="1219170">
              <a:defRPr/>
            </a:pPr>
            <a:r>
              <a:rPr lang="zh-CN" altLang="en-US" sz="4800" b="1" kern="0" dirty="0">
                <a:solidFill>
                  <a:prstClr val="white"/>
                </a:solidFill>
                <a:latin typeface="微软雅黑" pitchFamily="34" charset="-122"/>
                <a:ea typeface="微软雅黑" pitchFamily="34" charset="-122"/>
              </a:rPr>
              <a:t>产品功能</a:t>
            </a:r>
          </a:p>
        </p:txBody>
      </p:sp>
      <p:sp>
        <p:nvSpPr>
          <p:cNvPr id="6" name="TextBox 5"/>
          <p:cNvSpPr txBox="1"/>
          <p:nvPr/>
        </p:nvSpPr>
        <p:spPr>
          <a:xfrm>
            <a:off x="673570" y="2297747"/>
            <a:ext cx="1789272" cy="1897892"/>
          </a:xfrm>
          <a:prstGeom prst="rect">
            <a:avLst/>
          </a:prstGeom>
          <a:noFill/>
        </p:spPr>
        <p:txBody>
          <a:bodyPr wrap="none" rtlCol="0">
            <a:spAutoFit/>
          </a:bodyPr>
          <a:lstStyle/>
          <a:p>
            <a:pPr algn="ctr" defTabSz="1219170"/>
            <a:r>
              <a:rPr lang="en-US" altLang="zh-CN" sz="11733" dirty="0">
                <a:solidFill>
                  <a:prstClr val="white"/>
                </a:solidFill>
                <a:latin typeface="Impact" panose="020B0806030902050204" pitchFamily="34" charset="0"/>
                <a:ea typeface="微软雅黑" panose="020B0503020204020204" pitchFamily="34" charset="-122"/>
              </a:rPr>
              <a:t>03</a:t>
            </a:r>
            <a:endParaRPr lang="zh-CN" altLang="en-US" sz="11733" dirty="0">
              <a:solidFill>
                <a:prstClr val="white"/>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445547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
            <a:extLst>
              <a:ext uri="{FF2B5EF4-FFF2-40B4-BE49-F238E27FC236}">
                <a16:creationId xmlns:a16="http://schemas.microsoft.com/office/drawing/2014/main" id="{0571E497-5D32-4788-990C-CF230D0C34AA}"/>
              </a:ext>
            </a:extLst>
          </p:cNvPr>
          <p:cNvSpPr txBox="1"/>
          <p:nvPr/>
        </p:nvSpPr>
        <p:spPr>
          <a:xfrm>
            <a:off x="488147" y="124484"/>
            <a:ext cx="6683604" cy="492443"/>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3200">
                <a:ln w="3590">
                  <a:solidFill>
                    <a:srgbClr val="13576C"/>
                  </a:solidFill>
                </a:ln>
                <a:solidFill>
                  <a:srgbClr val="13576C">
                    <a:alpha val="100000"/>
                  </a:srgbClr>
                </a:solidFill>
                <a:latin typeface="SimSun" charset="-122"/>
                <a:ea typeface="SimSun" charset="-122"/>
                <a:cs typeface="SimSun" charset="-122"/>
              </a:rPr>
              <a:t>RCW-600/800WiFi</a:t>
            </a:r>
            <a:r>
              <a:rPr lang="zh-CN" altLang="en-US" sz="3200">
                <a:ln w="3590">
                  <a:solidFill>
                    <a:srgbClr val="13576C"/>
                  </a:solidFill>
                </a:ln>
                <a:solidFill>
                  <a:srgbClr val="13576C">
                    <a:alpha val="100000"/>
                  </a:srgbClr>
                </a:solidFill>
                <a:latin typeface="SimSun" charset="-122"/>
                <a:ea typeface="SimSun" charset="-122"/>
                <a:cs typeface="SimSun" charset="-122"/>
              </a:rPr>
              <a:t>使用操作介绍</a:t>
            </a:r>
            <a:endParaRPr lang="zh-CN" altLang="en-US" sz="3200" i="0" spc="0" dirty="0">
              <a:ln w="3590">
                <a:solidFill>
                  <a:srgbClr val="13576C"/>
                </a:solidFill>
              </a:ln>
              <a:latin typeface="SimSun" charset="-122"/>
              <a:ea typeface="SimSun" charset="-122"/>
              <a:cs typeface="SimSun" charset="-122"/>
            </a:endParaRPr>
          </a:p>
        </p:txBody>
      </p:sp>
      <p:pic>
        <p:nvPicPr>
          <p:cNvPr id="2" name="图片 1">
            <a:extLst>
              <a:ext uri="{FF2B5EF4-FFF2-40B4-BE49-F238E27FC236}">
                <a16:creationId xmlns:a16="http://schemas.microsoft.com/office/drawing/2014/main" id="{E91D4196-FB76-41AF-8222-374B7EDE9192}"/>
              </a:ext>
            </a:extLst>
          </p:cNvPr>
          <p:cNvPicPr>
            <a:picLocks noChangeAspect="1"/>
          </p:cNvPicPr>
          <p:nvPr/>
        </p:nvPicPr>
        <p:blipFill>
          <a:blip r:embed="rId2"/>
          <a:stretch>
            <a:fillRect/>
          </a:stretch>
        </p:blipFill>
        <p:spPr>
          <a:xfrm>
            <a:off x="473868" y="1543547"/>
            <a:ext cx="8851107" cy="4942363"/>
          </a:xfrm>
          <a:prstGeom prst="rect">
            <a:avLst/>
          </a:prstGeom>
        </p:spPr>
      </p:pic>
      <p:sp>
        <p:nvSpPr>
          <p:cNvPr id="3" name="文本框 2">
            <a:extLst>
              <a:ext uri="{FF2B5EF4-FFF2-40B4-BE49-F238E27FC236}">
                <a16:creationId xmlns:a16="http://schemas.microsoft.com/office/drawing/2014/main" id="{B01558A4-CF10-4665-A226-D43B2E215896}"/>
              </a:ext>
            </a:extLst>
          </p:cNvPr>
          <p:cNvSpPr txBox="1"/>
          <p:nvPr/>
        </p:nvSpPr>
        <p:spPr>
          <a:xfrm>
            <a:off x="369092" y="763152"/>
            <a:ext cx="10279858" cy="954107"/>
          </a:xfrm>
          <a:prstGeom prst="rect">
            <a:avLst/>
          </a:prstGeom>
          <a:noFill/>
        </p:spPr>
        <p:txBody>
          <a:bodyPr wrap="square" rtlCol="0">
            <a:spAutoFit/>
          </a:bodyPr>
          <a:lstStyle/>
          <a:p>
            <a:r>
              <a:rPr lang="en-US" altLang="zh-CN" sz="2800" b="1" dirty="0"/>
              <a:t>  </a:t>
            </a:r>
            <a:r>
              <a:rPr lang="zh-CN" altLang="en-US" sz="2800" b="1" dirty="0"/>
              <a:t>查询设备</a:t>
            </a:r>
            <a:r>
              <a:rPr lang="en-US" altLang="zh-CN" sz="2800" b="1" dirty="0"/>
              <a:t>GUID </a:t>
            </a:r>
          </a:p>
          <a:p>
            <a:r>
              <a:rPr lang="zh-CN" altLang="en-US" sz="2800" b="1" dirty="0"/>
              <a:t>（现在设备后会贴有</a:t>
            </a:r>
            <a:r>
              <a:rPr lang="en-US" altLang="zh-CN" sz="2800" b="1" dirty="0"/>
              <a:t>GUID</a:t>
            </a:r>
            <a:r>
              <a:rPr lang="zh-CN" altLang="en-US" sz="2800" b="1" dirty="0"/>
              <a:t>的二维码标贴及当前设备</a:t>
            </a:r>
            <a:r>
              <a:rPr lang="en-US" altLang="zh-CN" sz="2800" b="1" dirty="0"/>
              <a:t>GUID</a:t>
            </a:r>
            <a:r>
              <a:rPr lang="zh-CN" altLang="en-US" sz="2800" b="1" dirty="0"/>
              <a:t>号）</a:t>
            </a:r>
          </a:p>
        </p:txBody>
      </p:sp>
    </p:spTree>
    <p:extLst>
      <p:ext uri="{BB962C8B-B14F-4D97-AF65-F5344CB8AC3E}">
        <p14:creationId xmlns:p14="http://schemas.microsoft.com/office/powerpoint/2010/main" val="648886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a:extLst>
              <a:ext uri="{FF2B5EF4-FFF2-40B4-BE49-F238E27FC236}">
                <a16:creationId xmlns:a16="http://schemas.microsoft.com/office/drawing/2014/main" id="{4FCF755E-156A-4656-BA1A-01E454104DE3}"/>
              </a:ext>
            </a:extLst>
          </p:cNvPr>
          <p:cNvSpPr txBox="1"/>
          <p:nvPr/>
        </p:nvSpPr>
        <p:spPr>
          <a:xfrm>
            <a:off x="488147" y="124484"/>
            <a:ext cx="6683604" cy="492443"/>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3200" dirty="0">
                <a:ln w="3590">
                  <a:solidFill>
                    <a:srgbClr val="13576C"/>
                  </a:solidFill>
                </a:ln>
                <a:solidFill>
                  <a:srgbClr val="13576C">
                    <a:alpha val="100000"/>
                  </a:srgbClr>
                </a:solidFill>
                <a:latin typeface="SimSun" charset="-122"/>
                <a:ea typeface="SimSun" charset="-122"/>
                <a:cs typeface="SimSun" charset="-122"/>
              </a:rPr>
              <a:t>RCW-600/800WiFi</a:t>
            </a:r>
            <a:r>
              <a:rPr lang="zh-CN" altLang="en-US" sz="3200" dirty="0">
                <a:ln w="3590">
                  <a:solidFill>
                    <a:srgbClr val="13576C"/>
                  </a:solidFill>
                </a:ln>
                <a:solidFill>
                  <a:srgbClr val="13576C">
                    <a:alpha val="100000"/>
                  </a:srgbClr>
                </a:solidFill>
                <a:latin typeface="SimSun" charset="-122"/>
                <a:ea typeface="SimSun" charset="-122"/>
                <a:cs typeface="SimSun" charset="-122"/>
              </a:rPr>
              <a:t>配网操作（移动版）</a:t>
            </a:r>
            <a:endParaRPr lang="zh-CN" altLang="en-US" sz="3200" i="0" spc="0" dirty="0">
              <a:ln w="3590">
                <a:solidFill>
                  <a:srgbClr val="13576C"/>
                </a:solidFill>
              </a:ln>
              <a:latin typeface="SimSun" charset="-122"/>
              <a:ea typeface="SimSun" charset="-122"/>
              <a:cs typeface="SimSun" charset="-122"/>
            </a:endParaRPr>
          </a:p>
        </p:txBody>
      </p:sp>
      <p:pic>
        <p:nvPicPr>
          <p:cNvPr id="2" name="图片 1">
            <a:extLst>
              <a:ext uri="{FF2B5EF4-FFF2-40B4-BE49-F238E27FC236}">
                <a16:creationId xmlns:a16="http://schemas.microsoft.com/office/drawing/2014/main" id="{1F34DCD3-10DB-40F1-8F0A-64A87F0B2327}"/>
              </a:ext>
            </a:extLst>
          </p:cNvPr>
          <p:cNvPicPr>
            <a:picLocks noChangeAspect="1"/>
          </p:cNvPicPr>
          <p:nvPr/>
        </p:nvPicPr>
        <p:blipFill>
          <a:blip r:embed="rId2"/>
          <a:stretch>
            <a:fillRect/>
          </a:stretch>
        </p:blipFill>
        <p:spPr>
          <a:xfrm>
            <a:off x="1687398" y="880900"/>
            <a:ext cx="8817204" cy="5366655"/>
          </a:xfrm>
          <a:prstGeom prst="rect">
            <a:avLst/>
          </a:prstGeom>
        </p:spPr>
      </p:pic>
    </p:spTree>
    <p:extLst>
      <p:ext uri="{BB962C8B-B14F-4D97-AF65-F5344CB8AC3E}">
        <p14:creationId xmlns:p14="http://schemas.microsoft.com/office/powerpoint/2010/main" val="3887667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81BD986-8742-455B-A9BF-B946A2BB55D1}"/>
              </a:ext>
            </a:extLst>
          </p:cNvPr>
          <p:cNvPicPr>
            <a:picLocks noChangeAspect="1"/>
          </p:cNvPicPr>
          <p:nvPr/>
        </p:nvPicPr>
        <p:blipFill>
          <a:blip r:embed="rId2"/>
          <a:stretch>
            <a:fillRect/>
          </a:stretch>
        </p:blipFill>
        <p:spPr>
          <a:xfrm>
            <a:off x="644153" y="1498060"/>
            <a:ext cx="4404502" cy="3758153"/>
          </a:xfrm>
          <a:prstGeom prst="rect">
            <a:avLst/>
          </a:prstGeom>
        </p:spPr>
      </p:pic>
      <p:pic>
        <p:nvPicPr>
          <p:cNvPr id="3" name="图片 2">
            <a:extLst>
              <a:ext uri="{FF2B5EF4-FFF2-40B4-BE49-F238E27FC236}">
                <a16:creationId xmlns:a16="http://schemas.microsoft.com/office/drawing/2014/main" id="{6C2AA63A-CFF2-485A-A9C5-58D4EEC41831}"/>
              </a:ext>
            </a:extLst>
          </p:cNvPr>
          <p:cNvPicPr>
            <a:picLocks noChangeAspect="1"/>
          </p:cNvPicPr>
          <p:nvPr/>
        </p:nvPicPr>
        <p:blipFill>
          <a:blip r:embed="rId3"/>
          <a:stretch>
            <a:fillRect/>
          </a:stretch>
        </p:blipFill>
        <p:spPr>
          <a:xfrm>
            <a:off x="5714492" y="1498060"/>
            <a:ext cx="6097237" cy="3472774"/>
          </a:xfrm>
          <a:prstGeom prst="rect">
            <a:avLst/>
          </a:prstGeom>
        </p:spPr>
      </p:pic>
      <p:sp>
        <p:nvSpPr>
          <p:cNvPr id="5" name="TextBox 4">
            <a:extLst>
              <a:ext uri="{FF2B5EF4-FFF2-40B4-BE49-F238E27FC236}">
                <a16:creationId xmlns:a16="http://schemas.microsoft.com/office/drawing/2014/main" id="{411CD512-B2CD-4FC5-8D4A-ABA0746C87E2}"/>
              </a:ext>
            </a:extLst>
          </p:cNvPr>
          <p:cNvSpPr txBox="1"/>
          <p:nvPr/>
        </p:nvSpPr>
        <p:spPr>
          <a:xfrm>
            <a:off x="488147" y="124484"/>
            <a:ext cx="6683604" cy="492443"/>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3200" dirty="0">
                <a:ln w="3590">
                  <a:solidFill>
                    <a:srgbClr val="13576C"/>
                  </a:solidFill>
                </a:ln>
                <a:solidFill>
                  <a:srgbClr val="13576C">
                    <a:alpha val="100000"/>
                  </a:srgbClr>
                </a:solidFill>
                <a:latin typeface="SimSun" charset="-122"/>
                <a:ea typeface="SimSun" charset="-122"/>
                <a:cs typeface="SimSun" charset="-122"/>
              </a:rPr>
              <a:t>RCW-600/800WiFi</a:t>
            </a:r>
            <a:r>
              <a:rPr lang="zh-CN" altLang="en-US" sz="3200" dirty="0">
                <a:ln w="3590">
                  <a:solidFill>
                    <a:srgbClr val="13576C"/>
                  </a:solidFill>
                </a:ln>
                <a:solidFill>
                  <a:srgbClr val="13576C">
                    <a:alpha val="100000"/>
                  </a:srgbClr>
                </a:solidFill>
                <a:latin typeface="SimSun" charset="-122"/>
                <a:ea typeface="SimSun" charset="-122"/>
                <a:cs typeface="SimSun" charset="-122"/>
              </a:rPr>
              <a:t>配网操作</a:t>
            </a:r>
            <a:endParaRPr lang="zh-CN" altLang="en-US" sz="3200" i="0" spc="0" dirty="0">
              <a:ln w="3590">
                <a:solidFill>
                  <a:srgbClr val="13576C"/>
                </a:solidFill>
              </a:ln>
              <a:latin typeface="SimSun" charset="-122"/>
              <a:ea typeface="SimSun" charset="-122"/>
              <a:cs typeface="SimSun" charset="-122"/>
            </a:endParaRPr>
          </a:p>
        </p:txBody>
      </p:sp>
    </p:spTree>
    <p:extLst>
      <p:ext uri="{BB962C8B-B14F-4D97-AF65-F5344CB8AC3E}">
        <p14:creationId xmlns:p14="http://schemas.microsoft.com/office/powerpoint/2010/main" val="3624427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57659035-7856-401A-A252-0441151C0441}"/>
              </a:ext>
            </a:extLst>
          </p:cNvPr>
          <p:cNvSpPr txBox="1"/>
          <p:nvPr/>
        </p:nvSpPr>
        <p:spPr>
          <a:xfrm>
            <a:off x="488147" y="124484"/>
            <a:ext cx="6683604" cy="492443"/>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3200" dirty="0">
                <a:ln w="3590">
                  <a:solidFill>
                    <a:srgbClr val="13576C"/>
                  </a:solidFill>
                </a:ln>
                <a:solidFill>
                  <a:srgbClr val="13576C">
                    <a:alpha val="100000"/>
                  </a:srgbClr>
                </a:solidFill>
                <a:latin typeface="SimSun" charset="-122"/>
                <a:ea typeface="SimSun" charset="-122"/>
                <a:cs typeface="SimSun" charset="-122"/>
              </a:rPr>
              <a:t>RCW-600/800WiFi</a:t>
            </a:r>
            <a:r>
              <a:rPr lang="zh-CN" altLang="en-US" sz="3200" dirty="0">
                <a:ln w="3590">
                  <a:solidFill>
                    <a:srgbClr val="13576C"/>
                  </a:solidFill>
                </a:ln>
                <a:solidFill>
                  <a:srgbClr val="13576C">
                    <a:alpha val="100000"/>
                  </a:srgbClr>
                </a:solidFill>
                <a:latin typeface="SimSun" charset="-122"/>
                <a:ea typeface="SimSun" charset="-122"/>
                <a:cs typeface="SimSun" charset="-122"/>
              </a:rPr>
              <a:t>配网操作</a:t>
            </a:r>
            <a:endParaRPr lang="zh-CN" altLang="en-US" sz="3200" i="0" spc="0" dirty="0">
              <a:ln w="3590">
                <a:solidFill>
                  <a:srgbClr val="13576C"/>
                </a:solidFill>
              </a:ln>
              <a:latin typeface="SimSun" charset="-122"/>
              <a:ea typeface="SimSun" charset="-122"/>
              <a:cs typeface="SimSun" charset="-122"/>
            </a:endParaRPr>
          </a:p>
        </p:txBody>
      </p:sp>
      <p:pic>
        <p:nvPicPr>
          <p:cNvPr id="2" name="图片 1">
            <a:extLst>
              <a:ext uri="{FF2B5EF4-FFF2-40B4-BE49-F238E27FC236}">
                <a16:creationId xmlns:a16="http://schemas.microsoft.com/office/drawing/2014/main" id="{32CCA792-C002-439C-A5D5-5F58CCACC7BB}"/>
              </a:ext>
            </a:extLst>
          </p:cNvPr>
          <p:cNvPicPr>
            <a:picLocks noChangeAspect="1"/>
          </p:cNvPicPr>
          <p:nvPr/>
        </p:nvPicPr>
        <p:blipFill>
          <a:blip r:embed="rId2"/>
          <a:stretch>
            <a:fillRect/>
          </a:stretch>
        </p:blipFill>
        <p:spPr>
          <a:xfrm>
            <a:off x="488147" y="1585912"/>
            <a:ext cx="5915025" cy="3686175"/>
          </a:xfrm>
          <a:prstGeom prst="rect">
            <a:avLst/>
          </a:prstGeom>
        </p:spPr>
      </p:pic>
      <p:pic>
        <p:nvPicPr>
          <p:cNvPr id="4" name="图片 3">
            <a:extLst>
              <a:ext uri="{FF2B5EF4-FFF2-40B4-BE49-F238E27FC236}">
                <a16:creationId xmlns:a16="http://schemas.microsoft.com/office/drawing/2014/main" id="{9BC2FC5F-61DB-4B7C-8C50-E6837C2A625C}"/>
              </a:ext>
            </a:extLst>
          </p:cNvPr>
          <p:cNvPicPr>
            <a:picLocks noChangeAspect="1"/>
          </p:cNvPicPr>
          <p:nvPr/>
        </p:nvPicPr>
        <p:blipFill>
          <a:blip r:embed="rId3"/>
          <a:stretch>
            <a:fillRect/>
          </a:stretch>
        </p:blipFill>
        <p:spPr>
          <a:xfrm>
            <a:off x="6515421" y="1585912"/>
            <a:ext cx="5188432" cy="3585656"/>
          </a:xfrm>
          <a:prstGeom prst="rect">
            <a:avLst/>
          </a:prstGeom>
        </p:spPr>
      </p:pic>
    </p:spTree>
    <p:extLst>
      <p:ext uri="{BB962C8B-B14F-4D97-AF65-F5344CB8AC3E}">
        <p14:creationId xmlns:p14="http://schemas.microsoft.com/office/powerpoint/2010/main" val="2237077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D021C397-1296-47AB-8608-2A5BF3B292A7}"/>
              </a:ext>
            </a:extLst>
          </p:cNvPr>
          <p:cNvSpPr txBox="1"/>
          <p:nvPr/>
        </p:nvSpPr>
        <p:spPr>
          <a:xfrm>
            <a:off x="488147" y="124484"/>
            <a:ext cx="6683604" cy="492443"/>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3200" dirty="0">
                <a:ln w="3590">
                  <a:solidFill>
                    <a:srgbClr val="13576C"/>
                  </a:solidFill>
                </a:ln>
                <a:solidFill>
                  <a:srgbClr val="13576C">
                    <a:alpha val="100000"/>
                  </a:srgbClr>
                </a:solidFill>
                <a:latin typeface="SimSun" charset="-122"/>
                <a:ea typeface="SimSun" charset="-122"/>
                <a:cs typeface="SimSun" charset="-122"/>
              </a:rPr>
              <a:t>RCW-600/800WiFi</a:t>
            </a:r>
            <a:r>
              <a:rPr lang="zh-CN" altLang="en-US" sz="3200" dirty="0">
                <a:ln w="3590">
                  <a:solidFill>
                    <a:srgbClr val="13576C"/>
                  </a:solidFill>
                </a:ln>
                <a:solidFill>
                  <a:srgbClr val="13576C">
                    <a:alpha val="100000"/>
                  </a:srgbClr>
                </a:solidFill>
                <a:latin typeface="SimSun" charset="-122"/>
                <a:ea typeface="SimSun" charset="-122"/>
                <a:cs typeface="SimSun" charset="-122"/>
              </a:rPr>
              <a:t>配网操作</a:t>
            </a:r>
            <a:endParaRPr lang="zh-CN" altLang="en-US" sz="3200" i="0" spc="0" dirty="0">
              <a:ln w="3590">
                <a:solidFill>
                  <a:srgbClr val="13576C"/>
                </a:solidFill>
              </a:ln>
              <a:latin typeface="SimSun" charset="-122"/>
              <a:ea typeface="SimSun" charset="-122"/>
              <a:cs typeface="SimSun" charset="-122"/>
            </a:endParaRPr>
          </a:p>
        </p:txBody>
      </p:sp>
      <p:pic>
        <p:nvPicPr>
          <p:cNvPr id="2" name="图片 1">
            <a:extLst>
              <a:ext uri="{FF2B5EF4-FFF2-40B4-BE49-F238E27FC236}">
                <a16:creationId xmlns:a16="http://schemas.microsoft.com/office/drawing/2014/main" id="{997D89E3-D33E-46E7-A7CC-67E97269CD73}"/>
              </a:ext>
            </a:extLst>
          </p:cNvPr>
          <p:cNvPicPr>
            <a:picLocks noChangeAspect="1"/>
          </p:cNvPicPr>
          <p:nvPr/>
        </p:nvPicPr>
        <p:blipFill>
          <a:blip r:embed="rId2"/>
          <a:stretch>
            <a:fillRect/>
          </a:stretch>
        </p:blipFill>
        <p:spPr>
          <a:xfrm>
            <a:off x="342900" y="1202582"/>
            <a:ext cx="5753100" cy="4229100"/>
          </a:xfrm>
          <a:prstGeom prst="rect">
            <a:avLst/>
          </a:prstGeom>
        </p:spPr>
      </p:pic>
      <p:pic>
        <p:nvPicPr>
          <p:cNvPr id="4" name="图片 3">
            <a:extLst>
              <a:ext uri="{FF2B5EF4-FFF2-40B4-BE49-F238E27FC236}">
                <a16:creationId xmlns:a16="http://schemas.microsoft.com/office/drawing/2014/main" id="{9D1220CC-6B2C-4F4E-8558-F6793C0C6329}"/>
              </a:ext>
            </a:extLst>
          </p:cNvPr>
          <p:cNvPicPr>
            <a:picLocks noChangeAspect="1"/>
          </p:cNvPicPr>
          <p:nvPr/>
        </p:nvPicPr>
        <p:blipFill>
          <a:blip r:embed="rId3"/>
          <a:stretch>
            <a:fillRect/>
          </a:stretch>
        </p:blipFill>
        <p:spPr>
          <a:xfrm>
            <a:off x="6141253" y="1202582"/>
            <a:ext cx="5562600" cy="3714750"/>
          </a:xfrm>
          <a:prstGeom prst="rect">
            <a:avLst/>
          </a:prstGeom>
        </p:spPr>
      </p:pic>
      <p:pic>
        <p:nvPicPr>
          <p:cNvPr id="5" name="图片 4">
            <a:extLst>
              <a:ext uri="{FF2B5EF4-FFF2-40B4-BE49-F238E27FC236}">
                <a16:creationId xmlns:a16="http://schemas.microsoft.com/office/drawing/2014/main" id="{DA494B3E-BACC-422D-8EE4-692048C97684}"/>
              </a:ext>
            </a:extLst>
          </p:cNvPr>
          <p:cNvPicPr>
            <a:picLocks noChangeAspect="1"/>
          </p:cNvPicPr>
          <p:nvPr/>
        </p:nvPicPr>
        <p:blipFill>
          <a:blip r:embed="rId4"/>
          <a:stretch>
            <a:fillRect/>
          </a:stretch>
        </p:blipFill>
        <p:spPr>
          <a:xfrm>
            <a:off x="6141253" y="5322012"/>
            <a:ext cx="2571750" cy="361950"/>
          </a:xfrm>
          <a:prstGeom prst="rect">
            <a:avLst/>
          </a:prstGeom>
        </p:spPr>
      </p:pic>
    </p:spTree>
    <p:extLst>
      <p:ext uri="{BB962C8B-B14F-4D97-AF65-F5344CB8AC3E}">
        <p14:creationId xmlns:p14="http://schemas.microsoft.com/office/powerpoint/2010/main" val="4228667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A6B8A2CD-1120-4466-8EBA-21375E045477}"/>
              </a:ext>
            </a:extLst>
          </p:cNvPr>
          <p:cNvSpPr txBox="1"/>
          <p:nvPr/>
        </p:nvSpPr>
        <p:spPr>
          <a:xfrm>
            <a:off x="488147" y="124484"/>
            <a:ext cx="6683604" cy="492443"/>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3200" dirty="0">
                <a:ln w="3590">
                  <a:solidFill>
                    <a:srgbClr val="13576C"/>
                  </a:solidFill>
                </a:ln>
                <a:solidFill>
                  <a:srgbClr val="13576C">
                    <a:alpha val="100000"/>
                  </a:srgbClr>
                </a:solidFill>
                <a:latin typeface="SimSun" charset="-122"/>
                <a:ea typeface="SimSun" charset="-122"/>
                <a:cs typeface="SimSun" charset="-122"/>
              </a:rPr>
              <a:t>RCW-600/800WiFi</a:t>
            </a:r>
            <a:r>
              <a:rPr lang="zh-CN" altLang="en-US" sz="3200" dirty="0">
                <a:ln w="3590">
                  <a:solidFill>
                    <a:srgbClr val="13576C"/>
                  </a:solidFill>
                </a:ln>
                <a:solidFill>
                  <a:srgbClr val="13576C">
                    <a:alpha val="100000"/>
                  </a:srgbClr>
                </a:solidFill>
                <a:latin typeface="SimSun" charset="-122"/>
                <a:ea typeface="SimSun" charset="-122"/>
                <a:cs typeface="SimSun" charset="-122"/>
              </a:rPr>
              <a:t>配网操作</a:t>
            </a:r>
            <a:endParaRPr lang="zh-CN" altLang="en-US" sz="3200" i="0" spc="0" dirty="0">
              <a:ln w="3590">
                <a:solidFill>
                  <a:srgbClr val="13576C"/>
                </a:solidFill>
              </a:ln>
              <a:latin typeface="SimSun" charset="-122"/>
              <a:ea typeface="SimSun" charset="-122"/>
              <a:cs typeface="SimSun" charset="-122"/>
            </a:endParaRPr>
          </a:p>
        </p:txBody>
      </p:sp>
      <p:pic>
        <p:nvPicPr>
          <p:cNvPr id="3" name="图片 2">
            <a:extLst>
              <a:ext uri="{FF2B5EF4-FFF2-40B4-BE49-F238E27FC236}">
                <a16:creationId xmlns:a16="http://schemas.microsoft.com/office/drawing/2014/main" id="{AB4F4576-D4E5-41C2-AE39-42A1E9537F8B}"/>
              </a:ext>
            </a:extLst>
          </p:cNvPr>
          <p:cNvPicPr>
            <a:picLocks noChangeAspect="1"/>
          </p:cNvPicPr>
          <p:nvPr/>
        </p:nvPicPr>
        <p:blipFill>
          <a:blip r:embed="rId2"/>
          <a:stretch>
            <a:fillRect/>
          </a:stretch>
        </p:blipFill>
        <p:spPr>
          <a:xfrm>
            <a:off x="488147" y="1371600"/>
            <a:ext cx="4603296" cy="3790950"/>
          </a:xfrm>
          <a:prstGeom prst="rect">
            <a:avLst/>
          </a:prstGeom>
        </p:spPr>
      </p:pic>
      <p:pic>
        <p:nvPicPr>
          <p:cNvPr id="5" name="图片 4">
            <a:extLst>
              <a:ext uri="{FF2B5EF4-FFF2-40B4-BE49-F238E27FC236}">
                <a16:creationId xmlns:a16="http://schemas.microsoft.com/office/drawing/2014/main" id="{9F67968C-CB4A-438F-8D43-4C78612506A7}"/>
              </a:ext>
            </a:extLst>
          </p:cNvPr>
          <p:cNvPicPr>
            <a:picLocks noChangeAspect="1"/>
          </p:cNvPicPr>
          <p:nvPr/>
        </p:nvPicPr>
        <p:blipFill>
          <a:blip r:embed="rId3"/>
          <a:stretch>
            <a:fillRect/>
          </a:stretch>
        </p:blipFill>
        <p:spPr>
          <a:xfrm>
            <a:off x="5647312" y="617706"/>
            <a:ext cx="4453847" cy="5622587"/>
          </a:xfrm>
          <a:prstGeom prst="rect">
            <a:avLst/>
          </a:prstGeom>
        </p:spPr>
      </p:pic>
    </p:spTree>
    <p:extLst>
      <p:ext uri="{BB962C8B-B14F-4D97-AF65-F5344CB8AC3E}">
        <p14:creationId xmlns:p14="http://schemas.microsoft.com/office/powerpoint/2010/main" val="4200981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FC1A27C-1F94-2F45-8C97-AAECC65C0B35}"/>
              </a:ext>
            </a:extLst>
          </p:cNvPr>
          <p:cNvPicPr>
            <a:picLocks noChangeAspect="1"/>
          </p:cNvPicPr>
          <p:nvPr/>
        </p:nvPicPr>
        <p:blipFill>
          <a:blip r:embed="rId2"/>
          <a:stretch>
            <a:fillRect/>
          </a:stretch>
        </p:blipFill>
        <p:spPr>
          <a:xfrm>
            <a:off x="3238500" y="2286000"/>
            <a:ext cx="5715000" cy="3543300"/>
          </a:xfrm>
          <a:prstGeom prst="rect">
            <a:avLst/>
          </a:prstGeom>
        </p:spPr>
      </p:pic>
      <p:sp>
        <p:nvSpPr>
          <p:cNvPr id="6" name="TextBox 4">
            <a:extLst>
              <a:ext uri="{FF2B5EF4-FFF2-40B4-BE49-F238E27FC236}">
                <a16:creationId xmlns:a16="http://schemas.microsoft.com/office/drawing/2014/main" id="{618A7727-A9AA-C943-8B52-96CA991E4048}"/>
              </a:ext>
            </a:extLst>
          </p:cNvPr>
          <p:cNvSpPr txBox="1"/>
          <p:nvPr/>
        </p:nvSpPr>
        <p:spPr>
          <a:xfrm>
            <a:off x="3707099" y="1389920"/>
            <a:ext cx="4683487" cy="492443"/>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3200" i="0" spc="0" dirty="0">
                <a:ln w="3590">
                  <a:solidFill>
                    <a:srgbClr val="13576C"/>
                  </a:solidFill>
                </a:ln>
                <a:solidFill>
                  <a:srgbClr val="13576C">
                    <a:alpha val="100000"/>
                  </a:srgbClr>
                </a:solidFill>
                <a:latin typeface="SimSun" charset="-122"/>
                <a:ea typeface="SimSun" charset="-122"/>
                <a:cs typeface="SimSun" charset="-122"/>
              </a:rPr>
              <a:t>RCW-600/800WiFi</a:t>
            </a:r>
            <a:r>
              <a:rPr lang="zh-CN" altLang="en-US" sz="3200" i="0" spc="0" dirty="0">
                <a:ln w="3590">
                  <a:solidFill>
                    <a:srgbClr val="13576C"/>
                  </a:solidFill>
                </a:ln>
                <a:solidFill>
                  <a:srgbClr val="13576C">
                    <a:alpha val="100000"/>
                  </a:srgbClr>
                </a:solidFill>
                <a:latin typeface="SimSun" charset="-122"/>
                <a:ea typeface="SimSun" charset="-122"/>
                <a:cs typeface="SimSun" charset="-122"/>
              </a:rPr>
              <a:t>平台操作</a:t>
            </a:r>
          </a:p>
        </p:txBody>
      </p:sp>
    </p:spTree>
    <p:extLst>
      <p:ext uri="{BB962C8B-B14F-4D97-AF65-F5344CB8AC3E}">
        <p14:creationId xmlns:p14="http://schemas.microsoft.com/office/powerpoint/2010/main" val="612548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a:extLst>
              <a:ext uri="{FF2B5EF4-FFF2-40B4-BE49-F238E27FC236}">
                <a16:creationId xmlns:a16="http://schemas.microsoft.com/office/drawing/2014/main" id="{618A7727-A9AA-C943-8B52-96CA991E4048}"/>
              </a:ext>
            </a:extLst>
          </p:cNvPr>
          <p:cNvSpPr txBox="1"/>
          <p:nvPr/>
        </p:nvSpPr>
        <p:spPr>
          <a:xfrm>
            <a:off x="3129899" y="897477"/>
            <a:ext cx="5932201" cy="492443"/>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3200" dirty="0">
                <a:ln w="3590">
                  <a:solidFill>
                    <a:srgbClr val="13576C"/>
                  </a:solidFill>
                </a:ln>
                <a:solidFill>
                  <a:srgbClr val="13576C">
                    <a:alpha val="100000"/>
                  </a:srgbClr>
                </a:solidFill>
                <a:latin typeface="SimSun" charset="-122"/>
                <a:ea typeface="SimSun" charset="-122"/>
                <a:cs typeface="SimSun" charset="-122"/>
              </a:rPr>
              <a:t>新外贸版</a:t>
            </a:r>
            <a:r>
              <a:rPr lang="en-US" altLang="zh-CN" sz="3200" dirty="0">
                <a:ln w="3590">
                  <a:solidFill>
                    <a:srgbClr val="13576C"/>
                  </a:solidFill>
                </a:ln>
                <a:solidFill>
                  <a:srgbClr val="13576C">
                    <a:alpha val="100000"/>
                  </a:srgbClr>
                </a:solidFill>
                <a:latin typeface="SimSun" charset="-122"/>
                <a:ea typeface="SimSun" charset="-122"/>
                <a:cs typeface="SimSun" charset="-122"/>
              </a:rPr>
              <a:t>RCW-600/800WiFi</a:t>
            </a:r>
            <a:r>
              <a:rPr lang="zh-CN" altLang="en-US" sz="3200" dirty="0">
                <a:ln w="3590">
                  <a:solidFill>
                    <a:srgbClr val="13576C"/>
                  </a:solidFill>
                </a:ln>
                <a:solidFill>
                  <a:srgbClr val="13576C">
                    <a:alpha val="100000"/>
                  </a:srgbClr>
                </a:solidFill>
                <a:latin typeface="SimSun" charset="-122"/>
                <a:ea typeface="SimSun" charset="-122"/>
                <a:cs typeface="SimSun" charset="-122"/>
              </a:rPr>
              <a:t>的配网</a:t>
            </a:r>
            <a:endParaRPr lang="zh-CN" altLang="en-US" sz="3200" i="0" spc="0" dirty="0">
              <a:ln w="3590">
                <a:solidFill>
                  <a:srgbClr val="13576C"/>
                </a:solidFill>
              </a:ln>
              <a:solidFill>
                <a:srgbClr val="13576C">
                  <a:alpha val="100000"/>
                </a:srgbClr>
              </a:solidFill>
              <a:latin typeface="SimSun" charset="-122"/>
              <a:ea typeface="SimSun" charset="-122"/>
              <a:cs typeface="SimSun" charset="-122"/>
            </a:endParaRPr>
          </a:p>
        </p:txBody>
      </p:sp>
      <p:pic>
        <p:nvPicPr>
          <p:cNvPr id="3" name="图片 2">
            <a:extLst>
              <a:ext uri="{FF2B5EF4-FFF2-40B4-BE49-F238E27FC236}">
                <a16:creationId xmlns:a16="http://schemas.microsoft.com/office/drawing/2014/main" id="{61FAFE1F-7F50-46F0-9508-3921D8A106F0}"/>
              </a:ext>
            </a:extLst>
          </p:cNvPr>
          <p:cNvPicPr>
            <a:picLocks noChangeAspect="1"/>
          </p:cNvPicPr>
          <p:nvPr/>
        </p:nvPicPr>
        <p:blipFill>
          <a:blip r:embed="rId2"/>
          <a:stretch>
            <a:fillRect/>
          </a:stretch>
        </p:blipFill>
        <p:spPr>
          <a:xfrm>
            <a:off x="3741382" y="1736643"/>
            <a:ext cx="7938429" cy="3611301"/>
          </a:xfrm>
          <a:prstGeom prst="rect">
            <a:avLst/>
          </a:prstGeom>
        </p:spPr>
      </p:pic>
      <p:pic>
        <p:nvPicPr>
          <p:cNvPr id="4" name="图片 3">
            <a:extLst>
              <a:ext uri="{FF2B5EF4-FFF2-40B4-BE49-F238E27FC236}">
                <a16:creationId xmlns:a16="http://schemas.microsoft.com/office/drawing/2014/main" id="{FEA1903E-8E89-4CC1-88B6-3657D88A5247}"/>
              </a:ext>
            </a:extLst>
          </p:cNvPr>
          <p:cNvPicPr>
            <a:picLocks noChangeAspect="1"/>
          </p:cNvPicPr>
          <p:nvPr/>
        </p:nvPicPr>
        <p:blipFill>
          <a:blip r:embed="rId3"/>
          <a:stretch>
            <a:fillRect/>
          </a:stretch>
        </p:blipFill>
        <p:spPr>
          <a:xfrm>
            <a:off x="602431" y="1800273"/>
            <a:ext cx="2609850" cy="3705225"/>
          </a:xfrm>
          <a:prstGeom prst="rect">
            <a:avLst/>
          </a:prstGeom>
        </p:spPr>
      </p:pic>
      <p:sp>
        <p:nvSpPr>
          <p:cNvPr id="5" name="文本框 4">
            <a:extLst>
              <a:ext uri="{FF2B5EF4-FFF2-40B4-BE49-F238E27FC236}">
                <a16:creationId xmlns:a16="http://schemas.microsoft.com/office/drawing/2014/main" id="{60847E77-2347-4C98-96C7-424F586F9362}"/>
              </a:ext>
            </a:extLst>
          </p:cNvPr>
          <p:cNvSpPr txBox="1"/>
          <p:nvPr/>
        </p:nvSpPr>
        <p:spPr>
          <a:xfrm>
            <a:off x="846985" y="5505498"/>
            <a:ext cx="1813317" cy="461665"/>
          </a:xfrm>
          <a:prstGeom prst="rect">
            <a:avLst/>
          </a:prstGeom>
          <a:noFill/>
        </p:spPr>
        <p:txBody>
          <a:bodyPr wrap="none" rtlCol="0">
            <a:spAutoFit/>
          </a:bodyPr>
          <a:lstStyle/>
          <a:p>
            <a:r>
              <a:rPr lang="zh-CN" altLang="en-US" sz="2400" b="1" dirty="0"/>
              <a:t>出现</a:t>
            </a:r>
            <a:r>
              <a:rPr lang="en-US" altLang="zh-CN" sz="2400" b="1" dirty="0" err="1"/>
              <a:t>Wating</a:t>
            </a:r>
            <a:endParaRPr lang="zh-CN" altLang="en-US" sz="2400" b="1" dirty="0"/>
          </a:p>
        </p:txBody>
      </p:sp>
    </p:spTree>
    <p:extLst>
      <p:ext uri="{BB962C8B-B14F-4D97-AF65-F5344CB8AC3E}">
        <p14:creationId xmlns:p14="http://schemas.microsoft.com/office/powerpoint/2010/main" val="2567580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a:extLst>
              <a:ext uri="{FF2B5EF4-FFF2-40B4-BE49-F238E27FC236}">
                <a16:creationId xmlns:a16="http://schemas.microsoft.com/office/drawing/2014/main" id="{618A7727-A9AA-C943-8B52-96CA991E4048}"/>
              </a:ext>
            </a:extLst>
          </p:cNvPr>
          <p:cNvSpPr txBox="1"/>
          <p:nvPr/>
        </p:nvSpPr>
        <p:spPr>
          <a:xfrm>
            <a:off x="3129899" y="897477"/>
            <a:ext cx="5932201" cy="492443"/>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3200" dirty="0">
                <a:ln w="3590">
                  <a:solidFill>
                    <a:srgbClr val="13576C"/>
                  </a:solidFill>
                </a:ln>
                <a:solidFill>
                  <a:srgbClr val="13576C">
                    <a:alpha val="100000"/>
                  </a:srgbClr>
                </a:solidFill>
                <a:latin typeface="SimSun" charset="-122"/>
                <a:ea typeface="SimSun" charset="-122"/>
                <a:cs typeface="SimSun" charset="-122"/>
              </a:rPr>
              <a:t>新外贸版</a:t>
            </a:r>
            <a:r>
              <a:rPr lang="en-US" altLang="zh-CN" sz="3200" dirty="0">
                <a:ln w="3590">
                  <a:solidFill>
                    <a:srgbClr val="13576C"/>
                  </a:solidFill>
                </a:ln>
                <a:solidFill>
                  <a:srgbClr val="13576C">
                    <a:alpha val="100000"/>
                  </a:srgbClr>
                </a:solidFill>
                <a:latin typeface="SimSun" charset="-122"/>
                <a:ea typeface="SimSun" charset="-122"/>
                <a:cs typeface="SimSun" charset="-122"/>
              </a:rPr>
              <a:t>RCW-600/800WiFi</a:t>
            </a:r>
            <a:r>
              <a:rPr lang="zh-CN" altLang="en-US" sz="3200" dirty="0">
                <a:ln w="3590">
                  <a:solidFill>
                    <a:srgbClr val="13576C"/>
                  </a:solidFill>
                </a:ln>
                <a:solidFill>
                  <a:srgbClr val="13576C">
                    <a:alpha val="100000"/>
                  </a:srgbClr>
                </a:solidFill>
                <a:latin typeface="SimSun" charset="-122"/>
                <a:ea typeface="SimSun" charset="-122"/>
                <a:cs typeface="SimSun" charset="-122"/>
              </a:rPr>
              <a:t>的配网</a:t>
            </a:r>
            <a:endParaRPr lang="zh-CN" altLang="en-US" sz="3200" i="0" spc="0" dirty="0">
              <a:ln w="3590">
                <a:solidFill>
                  <a:srgbClr val="13576C"/>
                </a:solidFill>
              </a:ln>
              <a:solidFill>
                <a:srgbClr val="13576C">
                  <a:alpha val="100000"/>
                </a:srgbClr>
              </a:solidFill>
              <a:latin typeface="SimSun" charset="-122"/>
              <a:ea typeface="SimSun" charset="-122"/>
              <a:cs typeface="SimSun" charset="-122"/>
            </a:endParaRPr>
          </a:p>
        </p:txBody>
      </p:sp>
      <p:pic>
        <p:nvPicPr>
          <p:cNvPr id="2" name="图片 1">
            <a:extLst>
              <a:ext uri="{FF2B5EF4-FFF2-40B4-BE49-F238E27FC236}">
                <a16:creationId xmlns:a16="http://schemas.microsoft.com/office/drawing/2014/main" id="{BCA9C381-935C-4397-8AC2-DCB935234B68}"/>
              </a:ext>
            </a:extLst>
          </p:cNvPr>
          <p:cNvPicPr>
            <a:picLocks noChangeAspect="1"/>
          </p:cNvPicPr>
          <p:nvPr/>
        </p:nvPicPr>
        <p:blipFill>
          <a:blip r:embed="rId2"/>
          <a:stretch>
            <a:fillRect/>
          </a:stretch>
        </p:blipFill>
        <p:spPr>
          <a:xfrm>
            <a:off x="1352550" y="1884427"/>
            <a:ext cx="9486900" cy="4295775"/>
          </a:xfrm>
          <a:prstGeom prst="rect">
            <a:avLst/>
          </a:prstGeom>
        </p:spPr>
      </p:pic>
    </p:spTree>
    <p:extLst>
      <p:ext uri="{BB962C8B-B14F-4D97-AF65-F5344CB8AC3E}">
        <p14:creationId xmlns:p14="http://schemas.microsoft.com/office/powerpoint/2010/main" val="669939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44323E9B-2C77-4254-BE51-65F92C3B30A0}"/>
              </a:ext>
            </a:extLst>
          </p:cNvPr>
          <p:cNvSpPr/>
          <p:nvPr/>
        </p:nvSpPr>
        <p:spPr>
          <a:xfrm>
            <a:off x="2" y="2190973"/>
            <a:ext cx="3119668" cy="2198135"/>
          </a:xfrm>
          <a:prstGeom prst="rect">
            <a:avLst/>
          </a:prstGeom>
          <a:solidFill>
            <a:srgbClr val="F6A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473610" rtl="0" eaLnBrk="1" fontAlgn="auto" latinLnBrk="0" hangingPunct="1">
              <a:lnSpc>
                <a:spcPct val="100000"/>
              </a:lnSpc>
              <a:spcBef>
                <a:spcPts val="0"/>
              </a:spcBef>
              <a:spcAft>
                <a:spcPts val="0"/>
              </a:spcAft>
              <a:buClrTx/>
              <a:buSzTx/>
              <a:buFontTx/>
              <a:buNone/>
              <a:tabLst/>
              <a:defRPr/>
            </a:pPr>
            <a:endParaRPr kumimoji="0" lang="zh-CN" altLang="en-US" sz="2133"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Rectangle 2">
            <a:extLst>
              <a:ext uri="{FF2B5EF4-FFF2-40B4-BE49-F238E27FC236}">
                <a16:creationId xmlns:a16="http://schemas.microsoft.com/office/drawing/2014/main" id="{AB23442C-4324-4A97-B0C8-E5D4F9641097}"/>
              </a:ext>
            </a:extLst>
          </p:cNvPr>
          <p:cNvSpPr>
            <a:spLocks noChangeArrowheads="1"/>
          </p:cNvSpPr>
          <p:nvPr/>
        </p:nvSpPr>
        <p:spPr bwMode="auto">
          <a:xfrm>
            <a:off x="3119671" y="2190973"/>
            <a:ext cx="9072331" cy="2198135"/>
          </a:xfrm>
          <a:prstGeom prst="rect">
            <a:avLst/>
          </a:prstGeom>
          <a:solidFill>
            <a:srgbClr val="238AC2"/>
          </a:solidFill>
          <a:ln w="9525">
            <a:noFill/>
            <a:miter lim="800000"/>
            <a:headEnd/>
            <a:tailEnd/>
          </a:ln>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zh-CN" altLang="en-US" sz="2133" b="0" i="0" u="none" strike="noStrike" kern="1200" cap="none" spc="0" normalizeH="0" baseline="0" noProof="0">
              <a:ln>
                <a:noFill/>
              </a:ln>
              <a:solidFill>
                <a:prstClr val="black"/>
              </a:solidFill>
              <a:effectLst/>
              <a:uLnTx/>
              <a:uFillTx/>
              <a:latin typeface="Calibri" pitchFamily="34" charset="0"/>
              <a:ea typeface="宋体" panose="02010600030101010101" pitchFamily="2" charset="-122"/>
              <a:cs typeface="+mn-cs"/>
            </a:endParaRPr>
          </a:p>
        </p:txBody>
      </p:sp>
      <p:sp>
        <p:nvSpPr>
          <p:cNvPr id="22" name="Rectangle 2"/>
          <p:cNvSpPr>
            <a:spLocks noChangeArrowheads="1"/>
          </p:cNvSpPr>
          <p:nvPr/>
        </p:nvSpPr>
        <p:spPr bwMode="auto">
          <a:xfrm>
            <a:off x="3119671" y="2197022"/>
            <a:ext cx="9072331" cy="2198135"/>
          </a:xfrm>
          <a:prstGeom prst="rect">
            <a:avLst/>
          </a:prstGeom>
          <a:solidFill>
            <a:srgbClr val="238AC2"/>
          </a:solidFill>
          <a:ln w="9525">
            <a:noFill/>
            <a:miter lim="800000"/>
            <a:headEnd/>
            <a:tailEnd/>
          </a:ln>
        </p:spPr>
        <p:txBody>
          <a:bodyPr wrap="none" anchor="ctr"/>
          <a:lstStyle/>
          <a:p>
            <a:pPr defTabSz="1219170"/>
            <a:endParaRPr lang="zh-CN" altLang="en-US" sz="2133">
              <a:solidFill>
                <a:prstClr val="black"/>
              </a:solidFill>
              <a:latin typeface="Calibri" pitchFamily="34" charset="0"/>
              <a:ea typeface="宋体" panose="02010600030101010101" pitchFamily="2" charset="-122"/>
            </a:endParaRPr>
          </a:p>
        </p:txBody>
      </p:sp>
      <p:sp>
        <p:nvSpPr>
          <p:cNvPr id="23" name="矩形 22"/>
          <p:cNvSpPr/>
          <p:nvPr/>
        </p:nvSpPr>
        <p:spPr>
          <a:xfrm>
            <a:off x="2" y="2197022"/>
            <a:ext cx="3119668" cy="2198135"/>
          </a:xfrm>
          <a:prstGeom prst="rect">
            <a:avLst/>
          </a:prstGeom>
          <a:solidFill>
            <a:srgbClr val="F6A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73610">
              <a:defRPr/>
            </a:pPr>
            <a:endParaRPr lang="zh-CN" altLang="en-US" sz="2133">
              <a:solidFill>
                <a:prstClr val="white"/>
              </a:solidFill>
              <a:latin typeface="Calibri"/>
              <a:ea typeface="宋体" panose="02010600030101010101" pitchFamily="2" charset="-122"/>
            </a:endParaRPr>
          </a:p>
        </p:txBody>
      </p:sp>
      <p:sp>
        <p:nvSpPr>
          <p:cNvPr id="24" name="Text Box 2"/>
          <p:cNvSpPr txBox="1">
            <a:spLocks noChangeArrowheads="1"/>
          </p:cNvSpPr>
          <p:nvPr/>
        </p:nvSpPr>
        <p:spPr bwMode="auto">
          <a:xfrm>
            <a:off x="3599723" y="2498288"/>
            <a:ext cx="6478427" cy="830997"/>
          </a:xfrm>
          <a:prstGeom prst="rect">
            <a:avLst/>
          </a:prstGeom>
          <a:noFill/>
          <a:ln w="9525">
            <a:noFill/>
            <a:miter lim="800000"/>
            <a:headEnd/>
            <a:tailEnd/>
          </a:ln>
        </p:spPr>
        <p:txBody>
          <a:bodyPr wrap="square">
            <a:spAutoFit/>
          </a:bodyPr>
          <a:lstStyle/>
          <a:p>
            <a:pPr defTabSz="1219170">
              <a:defRPr/>
            </a:pPr>
            <a:r>
              <a:rPr lang="zh-CN" altLang="en-US" sz="4800" b="1" kern="0" dirty="0">
                <a:solidFill>
                  <a:prstClr val="white"/>
                </a:solidFill>
                <a:latin typeface="微软雅黑" pitchFamily="34" charset="-122"/>
                <a:ea typeface="微软雅黑" pitchFamily="34" charset="-122"/>
              </a:rPr>
              <a:t>产品卖点</a:t>
            </a:r>
          </a:p>
        </p:txBody>
      </p:sp>
      <p:sp>
        <p:nvSpPr>
          <p:cNvPr id="6" name="TextBox 5"/>
          <p:cNvSpPr txBox="1"/>
          <p:nvPr/>
        </p:nvSpPr>
        <p:spPr>
          <a:xfrm>
            <a:off x="696813" y="2297747"/>
            <a:ext cx="1742786" cy="1897892"/>
          </a:xfrm>
          <a:prstGeom prst="rect">
            <a:avLst/>
          </a:prstGeom>
          <a:noFill/>
        </p:spPr>
        <p:txBody>
          <a:bodyPr wrap="none" rtlCol="0">
            <a:spAutoFit/>
          </a:bodyPr>
          <a:lstStyle/>
          <a:p>
            <a:pPr algn="ctr" defTabSz="1219170"/>
            <a:r>
              <a:rPr lang="en-US" altLang="zh-CN" sz="11733" dirty="0">
                <a:solidFill>
                  <a:prstClr val="white"/>
                </a:solidFill>
                <a:latin typeface="Impact" panose="020B0806030902050204" pitchFamily="34" charset="0"/>
                <a:ea typeface="微软雅黑" panose="020B0503020204020204" pitchFamily="34" charset="-122"/>
              </a:rPr>
              <a:t>04</a:t>
            </a:r>
            <a:endParaRPr lang="zh-CN" altLang="en-US" sz="11733" dirty="0">
              <a:solidFill>
                <a:prstClr val="white"/>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1684178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 10"/>
          <p:cNvGrpSpPr/>
          <p:nvPr/>
        </p:nvGrpSpPr>
        <p:grpSpPr>
          <a:xfrm>
            <a:off x="1033867" y="2498413"/>
            <a:ext cx="4330213" cy="1747768"/>
            <a:chOff x="1041336" y="2616401"/>
            <a:chExt cx="4330213" cy="1747768"/>
          </a:xfrm>
        </p:grpSpPr>
        <p:sp>
          <p:nvSpPr>
            <p:cNvPr id="6" name="TextBox 4"/>
            <p:cNvSpPr txBox="1"/>
            <p:nvPr/>
          </p:nvSpPr>
          <p:spPr>
            <a:xfrm>
              <a:off x="1041336" y="2616401"/>
              <a:ext cx="3105150" cy="430887"/>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zh-CN" altLang="en-US" sz="2800" i="0" spc="0" dirty="0">
                  <a:ln w="3590">
                    <a:solidFill>
                      <a:srgbClr val="13576C"/>
                    </a:solidFill>
                  </a:ln>
                  <a:solidFill>
                    <a:srgbClr val="13576C">
                      <a:alpha val="100000"/>
                    </a:srgbClr>
                  </a:solidFill>
                  <a:latin typeface="SimSun" charset="-122"/>
                  <a:ea typeface="SimSun" charset="-122"/>
                  <a:cs typeface="SimSun" charset="-122"/>
                </a:rPr>
                <a:t>免值守</a:t>
              </a:r>
              <a:endParaRPr lang="zh-CN" altLang="en-US" sz="2800" i="0" spc="0" dirty="0">
                <a:ln w="3590">
                  <a:solidFill>
                    <a:srgbClr val="13576C"/>
                  </a:solidFill>
                </a:ln>
                <a:latin typeface="SimSun" charset="-122"/>
                <a:ea typeface="SimSun" charset="-122"/>
                <a:cs typeface="SimSun" charset="-122"/>
              </a:endParaRPr>
            </a:p>
          </p:txBody>
        </p:sp>
        <p:pic>
          <p:nvPicPr>
            <p:cNvPr id="7" name="null.png" descr="descr"/>
            <p:cNvPicPr>
              <a:picLocks noChangeAspect="1"/>
            </p:cNvPicPr>
            <p:nvPr/>
          </p:nvPicPr>
          <p:blipFill>
            <a:blip r:embed="rId2"/>
            <a:stretch>
              <a:fillRect/>
            </a:stretch>
          </p:blipFill>
          <p:spPr>
            <a:xfrm>
              <a:off x="1041336" y="3340103"/>
              <a:ext cx="1820548" cy="13216"/>
            </a:xfrm>
            <a:prstGeom prst="rect">
              <a:avLst/>
            </a:prstGeom>
          </p:spPr>
        </p:pic>
        <p:sp>
          <p:nvSpPr>
            <p:cNvPr id="8" name="TextBox 4"/>
            <p:cNvSpPr txBox="1"/>
            <p:nvPr/>
          </p:nvSpPr>
          <p:spPr>
            <a:xfrm>
              <a:off x="1041336" y="3683213"/>
              <a:ext cx="4330213" cy="680956"/>
            </a:xfrm>
            <a:prstGeom prst="rect">
              <a:avLst/>
            </a:prstGeom>
            <a:noFill/>
          </p:spPr>
          <p:txBody>
            <a:bodyPr wrap="square" lIns="0" tIns="0" rIns="0" bIns="0" rtlCol="0">
              <a:spAutoFit/>
              <a:scene3d>
                <a:camera prst="orthographicFront">
                  <a:rot lat="0" lon="0" rev="0"/>
                </a:camera>
                <a:lightRig rig="threePt" dir="t"/>
              </a:scene3d>
            </a:bodyPr>
            <a:lstStyle/>
            <a:p>
              <a:pPr>
                <a:lnSpc>
                  <a:spcPct val="150000"/>
                </a:lnSpc>
              </a:pPr>
              <a:r>
                <a:rPr lang="zh-CN" altLang="en-US" sz="1600" dirty="0">
                  <a:solidFill>
                    <a:srgbClr val="3F3F3F"/>
                  </a:solidFill>
                  <a:effectLst/>
                  <a:latin typeface="SimSun" charset="-122"/>
                  <a:ea typeface="SimSun" charset="-122"/>
                  <a:cs typeface="SimSun" charset="-122"/>
                </a:rPr>
                <a:t>数据实时上传，</a:t>
              </a:r>
              <a:r>
                <a:rPr lang="en-US" altLang="zh-CN" sz="1600" dirty="0">
                  <a:solidFill>
                    <a:srgbClr val="3F3F3F"/>
                  </a:solidFill>
                  <a:effectLst/>
                  <a:latin typeface="SimSun" charset="-122"/>
                  <a:ea typeface="SimSun" charset="-122"/>
                  <a:cs typeface="SimSun" charset="-122"/>
                </a:rPr>
                <a:t>24</a:t>
              </a:r>
              <a:r>
                <a:rPr lang="zh-CN" altLang="en-US" sz="1600" dirty="0">
                  <a:solidFill>
                    <a:srgbClr val="3F3F3F"/>
                  </a:solidFill>
                  <a:effectLst/>
                  <a:latin typeface="SimSun" charset="-122"/>
                  <a:ea typeface="SimSun" charset="-122"/>
                  <a:cs typeface="SimSun" charset="-122"/>
                </a:rPr>
                <a:t>小时不间断监测</a:t>
              </a:r>
              <a:endParaRPr lang="en-US" altLang="zh-CN" sz="1600" dirty="0">
                <a:solidFill>
                  <a:srgbClr val="3F3F3F"/>
                </a:solidFill>
                <a:effectLst/>
                <a:latin typeface="SimSun" charset="-122"/>
                <a:ea typeface="SimSun" charset="-122"/>
                <a:cs typeface="SimSun" charset="-122"/>
              </a:endParaRPr>
            </a:p>
            <a:p>
              <a:pPr>
                <a:lnSpc>
                  <a:spcPct val="150000"/>
                </a:lnSpc>
              </a:pPr>
              <a:r>
                <a:rPr lang="zh-CN" altLang="en-US" sz="1600" dirty="0">
                  <a:solidFill>
                    <a:srgbClr val="3F3F3F"/>
                  </a:solidFill>
                  <a:effectLst/>
                  <a:latin typeface="SimSun" charset="-122"/>
                  <a:ea typeface="SimSun" charset="-122"/>
                  <a:cs typeface="SimSun" charset="-122"/>
                </a:rPr>
                <a:t>异常及时报警，免于人工值守</a:t>
              </a:r>
              <a:r>
                <a:rPr lang="en-US" altLang="zh-CN" sz="1600" dirty="0">
                  <a:solidFill>
                    <a:srgbClr val="3F3F3F"/>
                  </a:solidFill>
                  <a:effectLst/>
                  <a:latin typeface="SimSun" charset="-122"/>
                  <a:ea typeface="SimSun" charset="-122"/>
                  <a:cs typeface="SimSun" charset="-122"/>
                </a:rPr>
                <a:t>	</a:t>
              </a:r>
              <a:endParaRPr lang="zh-CN" altLang="en-US" sz="1600" dirty="0">
                <a:solidFill>
                  <a:srgbClr val="3F3F3F"/>
                </a:solidFill>
                <a:effectLst/>
                <a:latin typeface="SimSun" charset="-122"/>
                <a:ea typeface="SimSun" charset="-122"/>
                <a:cs typeface="SimSun" charset="-122"/>
              </a:endParaRPr>
            </a:p>
          </p:txBody>
        </p:sp>
      </p:grpSp>
      <p:pic>
        <p:nvPicPr>
          <p:cNvPr id="2" name="图片 1">
            <a:extLst>
              <a:ext uri="{FF2B5EF4-FFF2-40B4-BE49-F238E27FC236}">
                <a16:creationId xmlns:a16="http://schemas.microsoft.com/office/drawing/2014/main" id="{67C99595-97A3-B448-8E5C-7FC19D74B8D9}"/>
              </a:ext>
            </a:extLst>
          </p:cNvPr>
          <p:cNvPicPr>
            <a:picLocks noChangeAspect="1"/>
          </p:cNvPicPr>
          <p:nvPr/>
        </p:nvPicPr>
        <p:blipFill>
          <a:blip r:embed="rId3"/>
          <a:stretch>
            <a:fillRect/>
          </a:stretch>
        </p:blipFill>
        <p:spPr>
          <a:xfrm>
            <a:off x="5757862" y="1593979"/>
            <a:ext cx="5943601" cy="4899118"/>
          </a:xfrm>
          <a:prstGeom prst="rect">
            <a:avLst/>
          </a:prstGeom>
        </p:spPr>
      </p:pic>
    </p:spTree>
    <p:extLst>
      <p:ext uri="{BB962C8B-B14F-4D97-AF65-F5344CB8AC3E}">
        <p14:creationId xmlns:p14="http://schemas.microsoft.com/office/powerpoint/2010/main" val="225652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 10"/>
          <p:cNvGrpSpPr/>
          <p:nvPr/>
        </p:nvGrpSpPr>
        <p:grpSpPr>
          <a:xfrm>
            <a:off x="1033867" y="2498413"/>
            <a:ext cx="4330213" cy="2117100"/>
            <a:chOff x="1041336" y="2616401"/>
            <a:chExt cx="4330213" cy="2117100"/>
          </a:xfrm>
        </p:grpSpPr>
        <p:sp>
          <p:nvSpPr>
            <p:cNvPr id="6" name="TextBox 4"/>
            <p:cNvSpPr txBox="1"/>
            <p:nvPr/>
          </p:nvSpPr>
          <p:spPr>
            <a:xfrm>
              <a:off x="1041336" y="2616401"/>
              <a:ext cx="3105150" cy="430887"/>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zh-CN" altLang="en-US" sz="2800" i="0" spc="0" dirty="0">
                  <a:ln w="3590">
                    <a:solidFill>
                      <a:srgbClr val="13576C"/>
                    </a:solidFill>
                  </a:ln>
                  <a:solidFill>
                    <a:srgbClr val="13576C">
                      <a:alpha val="100000"/>
                    </a:srgbClr>
                  </a:solidFill>
                  <a:latin typeface="SimSun" charset="-122"/>
                  <a:ea typeface="SimSun" charset="-122"/>
                  <a:cs typeface="SimSun" charset="-122"/>
                </a:rPr>
                <a:t>更安全</a:t>
              </a:r>
              <a:endParaRPr lang="zh-CN" altLang="en-US" sz="2800" i="0" spc="0" dirty="0">
                <a:ln w="3590">
                  <a:solidFill>
                    <a:srgbClr val="13576C"/>
                  </a:solidFill>
                </a:ln>
                <a:latin typeface="SimSun" charset="-122"/>
                <a:ea typeface="SimSun" charset="-122"/>
                <a:cs typeface="SimSun" charset="-122"/>
              </a:endParaRPr>
            </a:p>
          </p:txBody>
        </p:sp>
        <p:pic>
          <p:nvPicPr>
            <p:cNvPr id="7" name="null.png" descr="descr"/>
            <p:cNvPicPr>
              <a:picLocks noChangeAspect="1"/>
            </p:cNvPicPr>
            <p:nvPr/>
          </p:nvPicPr>
          <p:blipFill>
            <a:blip r:embed="rId2"/>
            <a:stretch>
              <a:fillRect/>
            </a:stretch>
          </p:blipFill>
          <p:spPr>
            <a:xfrm>
              <a:off x="1041336" y="3340103"/>
              <a:ext cx="1820548" cy="13216"/>
            </a:xfrm>
            <a:prstGeom prst="rect">
              <a:avLst/>
            </a:prstGeom>
          </p:spPr>
        </p:pic>
        <p:sp>
          <p:nvSpPr>
            <p:cNvPr id="8" name="TextBox 4"/>
            <p:cNvSpPr txBox="1"/>
            <p:nvPr/>
          </p:nvSpPr>
          <p:spPr>
            <a:xfrm>
              <a:off x="1041336" y="3683213"/>
              <a:ext cx="4330213" cy="1050288"/>
            </a:xfrm>
            <a:prstGeom prst="rect">
              <a:avLst/>
            </a:prstGeom>
            <a:noFill/>
          </p:spPr>
          <p:txBody>
            <a:bodyPr wrap="square" lIns="0" tIns="0" rIns="0" bIns="0" rtlCol="0">
              <a:spAutoFit/>
              <a:scene3d>
                <a:camera prst="orthographicFront">
                  <a:rot lat="0" lon="0" rev="0"/>
                </a:camera>
                <a:lightRig rig="threePt" dir="t"/>
              </a:scene3d>
            </a:bodyPr>
            <a:lstStyle/>
            <a:p>
              <a:pPr>
                <a:lnSpc>
                  <a:spcPct val="150000"/>
                </a:lnSpc>
              </a:pPr>
              <a:r>
                <a:rPr lang="zh-CN" altLang="en-US" sz="1600" dirty="0">
                  <a:solidFill>
                    <a:srgbClr val="3F3F3F"/>
                  </a:solidFill>
                  <a:effectLst/>
                  <a:latin typeface="SimSun" charset="-122"/>
                  <a:ea typeface="SimSun" charset="-122"/>
                  <a:cs typeface="SimSun" charset="-122"/>
                </a:rPr>
                <a:t>数据追溯，多重报警</a:t>
              </a:r>
              <a:endParaRPr lang="en-US" altLang="zh-CN" sz="1600" dirty="0">
                <a:solidFill>
                  <a:srgbClr val="3F3F3F"/>
                </a:solidFill>
                <a:effectLst/>
                <a:latin typeface="SimSun" charset="-122"/>
                <a:ea typeface="SimSun" charset="-122"/>
                <a:cs typeface="SimSun" charset="-122"/>
              </a:endParaRPr>
            </a:p>
            <a:p>
              <a:pPr>
                <a:lnSpc>
                  <a:spcPct val="150000"/>
                </a:lnSpc>
              </a:pPr>
              <a:r>
                <a:rPr lang="zh-CN" altLang="en-US" sz="1600" dirty="0">
                  <a:solidFill>
                    <a:srgbClr val="3F3F3F"/>
                  </a:solidFill>
                  <a:effectLst/>
                  <a:latin typeface="SimSun" charset="-122"/>
                  <a:ea typeface="SimSun" charset="-122"/>
                  <a:cs typeface="SimSun" charset="-122"/>
                </a:rPr>
                <a:t>职能设备故障率远低于人工值守，比人工值守更安全、更放心，确保食品药品安全无忧</a:t>
              </a:r>
            </a:p>
          </p:txBody>
        </p:sp>
      </p:grpSp>
      <p:pic>
        <p:nvPicPr>
          <p:cNvPr id="3" name="图片 2">
            <a:extLst>
              <a:ext uri="{FF2B5EF4-FFF2-40B4-BE49-F238E27FC236}">
                <a16:creationId xmlns:a16="http://schemas.microsoft.com/office/drawing/2014/main" id="{CB4B8892-B4C5-4612-B84C-8F0553B43D6E}"/>
              </a:ext>
            </a:extLst>
          </p:cNvPr>
          <p:cNvPicPr>
            <a:picLocks noChangeAspect="1"/>
          </p:cNvPicPr>
          <p:nvPr/>
        </p:nvPicPr>
        <p:blipFill>
          <a:blip r:embed="rId3"/>
          <a:stretch>
            <a:fillRect/>
          </a:stretch>
        </p:blipFill>
        <p:spPr>
          <a:xfrm>
            <a:off x="6176322" y="783703"/>
            <a:ext cx="4591683" cy="5290594"/>
          </a:xfrm>
          <a:prstGeom prst="rect">
            <a:avLst/>
          </a:prstGeom>
        </p:spPr>
      </p:pic>
    </p:spTree>
    <p:extLst>
      <p:ext uri="{BB962C8B-B14F-4D97-AF65-F5344CB8AC3E}">
        <p14:creationId xmlns:p14="http://schemas.microsoft.com/office/powerpoint/2010/main" val="1537132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 10"/>
          <p:cNvGrpSpPr/>
          <p:nvPr/>
        </p:nvGrpSpPr>
        <p:grpSpPr>
          <a:xfrm>
            <a:off x="1033867" y="2498413"/>
            <a:ext cx="4330213" cy="1378436"/>
            <a:chOff x="1041336" y="2616401"/>
            <a:chExt cx="4330213" cy="1378436"/>
          </a:xfrm>
        </p:grpSpPr>
        <p:sp>
          <p:nvSpPr>
            <p:cNvPr id="6" name="TextBox 4"/>
            <p:cNvSpPr txBox="1"/>
            <p:nvPr/>
          </p:nvSpPr>
          <p:spPr>
            <a:xfrm>
              <a:off x="1041336" y="2616401"/>
              <a:ext cx="3105150" cy="430887"/>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zh-CN" altLang="en-US" sz="2800" i="0" spc="0" dirty="0">
                  <a:ln w="3590">
                    <a:solidFill>
                      <a:srgbClr val="13576C"/>
                    </a:solidFill>
                  </a:ln>
                  <a:latin typeface="SimSun" charset="-122"/>
                  <a:ea typeface="SimSun" charset="-122"/>
                  <a:cs typeface="SimSun" charset="-122"/>
                </a:rPr>
                <a:t>彩屏显示</a:t>
              </a:r>
            </a:p>
          </p:txBody>
        </p:sp>
        <p:pic>
          <p:nvPicPr>
            <p:cNvPr id="7" name="null.png" descr="descr"/>
            <p:cNvPicPr>
              <a:picLocks noChangeAspect="1"/>
            </p:cNvPicPr>
            <p:nvPr/>
          </p:nvPicPr>
          <p:blipFill>
            <a:blip r:embed="rId2"/>
            <a:stretch>
              <a:fillRect/>
            </a:stretch>
          </p:blipFill>
          <p:spPr>
            <a:xfrm>
              <a:off x="1041336" y="3340103"/>
              <a:ext cx="1820548" cy="13216"/>
            </a:xfrm>
            <a:prstGeom prst="rect">
              <a:avLst/>
            </a:prstGeom>
          </p:spPr>
        </p:pic>
        <p:sp>
          <p:nvSpPr>
            <p:cNvPr id="8" name="TextBox 4"/>
            <p:cNvSpPr txBox="1"/>
            <p:nvPr/>
          </p:nvSpPr>
          <p:spPr>
            <a:xfrm>
              <a:off x="1041336" y="3683213"/>
              <a:ext cx="4330213" cy="311624"/>
            </a:xfrm>
            <a:prstGeom prst="rect">
              <a:avLst/>
            </a:prstGeom>
            <a:noFill/>
          </p:spPr>
          <p:txBody>
            <a:bodyPr wrap="square" lIns="0" tIns="0" rIns="0" bIns="0" rtlCol="0">
              <a:spAutoFit/>
              <a:scene3d>
                <a:camera prst="orthographicFront">
                  <a:rot lat="0" lon="0" rev="0"/>
                </a:camera>
                <a:lightRig rig="threePt" dir="t"/>
              </a:scene3d>
            </a:bodyPr>
            <a:lstStyle/>
            <a:p>
              <a:pPr>
                <a:lnSpc>
                  <a:spcPct val="150000"/>
                </a:lnSpc>
              </a:pPr>
              <a:r>
                <a:rPr lang="en-US" altLang="zh-CN" sz="1600" dirty="0">
                  <a:solidFill>
                    <a:srgbClr val="3F3F3F"/>
                  </a:solidFill>
                  <a:effectLst/>
                  <a:latin typeface="SimSun" charset="-122"/>
                  <a:ea typeface="SimSun" charset="-122"/>
                  <a:cs typeface="SimSun" charset="-122"/>
                </a:rPr>
                <a:t>2.4</a:t>
              </a:r>
              <a:r>
                <a:rPr lang="zh-CN" altLang="en-US" sz="1600" dirty="0">
                  <a:solidFill>
                    <a:srgbClr val="3F3F3F"/>
                  </a:solidFill>
                  <a:effectLst/>
                  <a:latin typeface="SimSun" charset="-122"/>
                  <a:ea typeface="SimSun" charset="-122"/>
                  <a:cs typeface="SimSun" charset="-122"/>
                </a:rPr>
                <a:t>寸彩色</a:t>
              </a:r>
              <a:r>
                <a:rPr lang="en-US" altLang="zh-CN" sz="1600" dirty="0">
                  <a:solidFill>
                    <a:srgbClr val="3F3F3F"/>
                  </a:solidFill>
                  <a:effectLst/>
                  <a:latin typeface="SimSun" charset="-122"/>
                  <a:ea typeface="SimSun" charset="-122"/>
                  <a:cs typeface="SimSun" charset="-122"/>
                </a:rPr>
                <a:t>LCD</a:t>
              </a:r>
              <a:r>
                <a:rPr lang="zh-CN" altLang="en-US" sz="1600" dirty="0">
                  <a:solidFill>
                    <a:srgbClr val="3F3F3F"/>
                  </a:solidFill>
                  <a:effectLst/>
                  <a:latin typeface="SimSun" charset="-122"/>
                  <a:ea typeface="SimSun" charset="-122"/>
                  <a:cs typeface="SimSun" charset="-122"/>
                </a:rPr>
                <a:t>显示，检测数据一目了然。</a:t>
              </a:r>
            </a:p>
          </p:txBody>
        </p:sp>
      </p:grpSp>
      <p:pic>
        <p:nvPicPr>
          <p:cNvPr id="2" name="图片 1">
            <a:extLst>
              <a:ext uri="{FF2B5EF4-FFF2-40B4-BE49-F238E27FC236}">
                <a16:creationId xmlns:a16="http://schemas.microsoft.com/office/drawing/2014/main" id="{D65645C4-8004-4D99-B594-680A428CF223}"/>
              </a:ext>
            </a:extLst>
          </p:cNvPr>
          <p:cNvPicPr>
            <a:picLocks noChangeAspect="1"/>
          </p:cNvPicPr>
          <p:nvPr/>
        </p:nvPicPr>
        <p:blipFill>
          <a:blip r:embed="rId3"/>
          <a:stretch>
            <a:fillRect/>
          </a:stretch>
        </p:blipFill>
        <p:spPr>
          <a:xfrm>
            <a:off x="5860806" y="734262"/>
            <a:ext cx="4330213" cy="5661925"/>
          </a:xfrm>
          <a:prstGeom prst="rect">
            <a:avLst/>
          </a:prstGeom>
        </p:spPr>
      </p:pic>
    </p:spTree>
    <p:extLst>
      <p:ext uri="{BB962C8B-B14F-4D97-AF65-F5344CB8AC3E}">
        <p14:creationId xmlns:p14="http://schemas.microsoft.com/office/powerpoint/2010/main" val="1550688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 10"/>
          <p:cNvGrpSpPr/>
          <p:nvPr/>
        </p:nvGrpSpPr>
        <p:grpSpPr>
          <a:xfrm>
            <a:off x="1033867" y="2498413"/>
            <a:ext cx="4330213" cy="1378436"/>
            <a:chOff x="1041336" y="2616401"/>
            <a:chExt cx="4330213" cy="1378436"/>
          </a:xfrm>
        </p:grpSpPr>
        <p:sp>
          <p:nvSpPr>
            <p:cNvPr id="6" name="TextBox 4"/>
            <p:cNvSpPr txBox="1"/>
            <p:nvPr/>
          </p:nvSpPr>
          <p:spPr>
            <a:xfrm>
              <a:off x="1041336" y="2616401"/>
              <a:ext cx="3105150" cy="430887"/>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zh-CN" altLang="en-US" sz="2800" dirty="0">
                  <a:ln w="3590">
                    <a:solidFill>
                      <a:srgbClr val="13576C"/>
                    </a:solidFill>
                  </a:ln>
                  <a:latin typeface="SimSun" charset="-122"/>
                  <a:ea typeface="SimSun" charset="-122"/>
                  <a:cs typeface="SimSun" charset="-122"/>
                </a:rPr>
                <a:t>电池可更换</a:t>
              </a:r>
              <a:endParaRPr lang="zh-CN" altLang="en-US" sz="2800" i="0" spc="0" dirty="0">
                <a:ln w="3590">
                  <a:solidFill>
                    <a:srgbClr val="13576C"/>
                  </a:solidFill>
                </a:ln>
                <a:latin typeface="SimSun" charset="-122"/>
                <a:ea typeface="SimSun" charset="-122"/>
                <a:cs typeface="SimSun" charset="-122"/>
              </a:endParaRPr>
            </a:p>
          </p:txBody>
        </p:sp>
        <p:pic>
          <p:nvPicPr>
            <p:cNvPr id="7" name="null.png" descr="descr"/>
            <p:cNvPicPr>
              <a:picLocks noChangeAspect="1"/>
            </p:cNvPicPr>
            <p:nvPr/>
          </p:nvPicPr>
          <p:blipFill>
            <a:blip r:embed="rId2"/>
            <a:stretch>
              <a:fillRect/>
            </a:stretch>
          </p:blipFill>
          <p:spPr>
            <a:xfrm>
              <a:off x="1041336" y="3340103"/>
              <a:ext cx="1820548" cy="13216"/>
            </a:xfrm>
            <a:prstGeom prst="rect">
              <a:avLst/>
            </a:prstGeom>
          </p:spPr>
        </p:pic>
        <p:sp>
          <p:nvSpPr>
            <p:cNvPr id="8" name="TextBox 4"/>
            <p:cNvSpPr txBox="1"/>
            <p:nvPr/>
          </p:nvSpPr>
          <p:spPr>
            <a:xfrm>
              <a:off x="1041336" y="3683213"/>
              <a:ext cx="4330213" cy="311624"/>
            </a:xfrm>
            <a:prstGeom prst="rect">
              <a:avLst/>
            </a:prstGeom>
            <a:noFill/>
          </p:spPr>
          <p:txBody>
            <a:bodyPr wrap="square" lIns="0" tIns="0" rIns="0" bIns="0" rtlCol="0">
              <a:spAutoFit/>
              <a:scene3d>
                <a:camera prst="orthographicFront">
                  <a:rot lat="0" lon="0" rev="0"/>
                </a:camera>
                <a:lightRig rig="threePt" dir="t"/>
              </a:scene3d>
            </a:bodyPr>
            <a:lstStyle/>
            <a:p>
              <a:pPr>
                <a:lnSpc>
                  <a:spcPct val="150000"/>
                </a:lnSpc>
              </a:pPr>
              <a:r>
                <a:rPr lang="zh-CN" altLang="en-US" sz="1600" dirty="0">
                  <a:solidFill>
                    <a:srgbClr val="3F3F3F"/>
                  </a:solidFill>
                  <a:effectLst/>
                  <a:latin typeface="SimSun" charset="-122"/>
                  <a:ea typeface="SimSun" charset="-122"/>
                  <a:cs typeface="SimSun" charset="-122"/>
                </a:rPr>
                <a:t>内置</a:t>
              </a:r>
              <a:r>
                <a:rPr lang="en-US" altLang="zh-CN" sz="1600" dirty="0">
                  <a:solidFill>
                    <a:srgbClr val="3F3F3F"/>
                  </a:solidFill>
                  <a:effectLst/>
                  <a:latin typeface="SimSun" charset="-122"/>
                  <a:ea typeface="SimSun" charset="-122"/>
                  <a:cs typeface="SimSun" charset="-122"/>
                </a:rPr>
                <a:t>BL-5C</a:t>
              </a:r>
              <a:r>
                <a:rPr lang="zh-CN" altLang="en-US" sz="1600" dirty="0">
                  <a:solidFill>
                    <a:srgbClr val="3F3F3F"/>
                  </a:solidFill>
                  <a:effectLst/>
                  <a:latin typeface="SimSun" charset="-122"/>
                  <a:ea typeface="SimSun" charset="-122"/>
                  <a:cs typeface="SimSun" charset="-122"/>
                </a:rPr>
                <a:t>标准锂电池，方面后续更换。</a:t>
              </a:r>
            </a:p>
          </p:txBody>
        </p:sp>
      </p:grpSp>
      <p:pic>
        <p:nvPicPr>
          <p:cNvPr id="3" name="图片 2">
            <a:extLst>
              <a:ext uri="{FF2B5EF4-FFF2-40B4-BE49-F238E27FC236}">
                <a16:creationId xmlns:a16="http://schemas.microsoft.com/office/drawing/2014/main" id="{1DFD7D66-88D3-425A-9210-AD01EE6E52DB}"/>
              </a:ext>
            </a:extLst>
          </p:cNvPr>
          <p:cNvPicPr>
            <a:picLocks noChangeAspect="1"/>
          </p:cNvPicPr>
          <p:nvPr/>
        </p:nvPicPr>
        <p:blipFill>
          <a:blip r:embed="rId3"/>
          <a:stretch>
            <a:fillRect/>
          </a:stretch>
        </p:blipFill>
        <p:spPr>
          <a:xfrm>
            <a:off x="5763262" y="1228725"/>
            <a:ext cx="5114925" cy="4400550"/>
          </a:xfrm>
          <a:prstGeom prst="rect">
            <a:avLst/>
          </a:prstGeom>
        </p:spPr>
      </p:pic>
    </p:spTree>
    <p:extLst>
      <p:ext uri="{BB962C8B-B14F-4D97-AF65-F5344CB8AC3E}">
        <p14:creationId xmlns:p14="http://schemas.microsoft.com/office/powerpoint/2010/main" val="2113473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 10"/>
          <p:cNvGrpSpPr/>
          <p:nvPr/>
        </p:nvGrpSpPr>
        <p:grpSpPr>
          <a:xfrm>
            <a:off x="1033866" y="2498413"/>
            <a:ext cx="4330214" cy="1378436"/>
            <a:chOff x="1041335" y="2616401"/>
            <a:chExt cx="4330214" cy="1378436"/>
          </a:xfrm>
        </p:grpSpPr>
        <p:sp>
          <p:nvSpPr>
            <p:cNvPr id="6" name="TextBox 4"/>
            <p:cNvSpPr txBox="1"/>
            <p:nvPr/>
          </p:nvSpPr>
          <p:spPr>
            <a:xfrm>
              <a:off x="1041335" y="2616401"/>
              <a:ext cx="3443865" cy="430887"/>
            </a:xfrm>
            <a:prstGeom prst="rect">
              <a:avLst/>
            </a:prstGeom>
            <a:noFill/>
          </p:spPr>
          <p:txBody>
            <a:bodyPr wrap="square" lIns="0" tIns="0" rIns="0" bIns="0" rtlCol="0">
              <a:spAutoFit/>
              <a:scene3d>
                <a:camera prst="orthographicFront">
                  <a:rot lat="0" lon="0" rev="0"/>
                </a:camera>
                <a:lightRig rig="threePt" dir="t"/>
              </a:scene3d>
            </a:bodyPr>
            <a:lstStyle/>
            <a:p>
              <a:pPr>
                <a:lnSpc>
                  <a:spcPct val="100000"/>
                </a:lnSpc>
              </a:pPr>
              <a:r>
                <a:rPr lang="en-US" altLang="zh-CN" sz="2800" i="0" spc="0" dirty="0" err="1">
                  <a:ln w="3590">
                    <a:solidFill>
                      <a:srgbClr val="13576C"/>
                    </a:solidFill>
                  </a:ln>
                  <a:latin typeface="SimSun" charset="-122"/>
                  <a:ea typeface="SimSun" charset="-122"/>
                  <a:cs typeface="SimSun" charset="-122"/>
                </a:rPr>
                <a:t>WiFi</a:t>
              </a:r>
              <a:r>
                <a:rPr lang="zh-CN" altLang="en-US" sz="2800" i="0" spc="0" dirty="0">
                  <a:ln w="3590">
                    <a:solidFill>
                      <a:srgbClr val="13576C"/>
                    </a:solidFill>
                  </a:ln>
                  <a:latin typeface="SimSun" charset="-122"/>
                  <a:ea typeface="SimSun" charset="-122"/>
                  <a:cs typeface="SimSun" charset="-122"/>
                </a:rPr>
                <a:t>产品免除流量费</a:t>
              </a:r>
            </a:p>
          </p:txBody>
        </p:sp>
        <p:pic>
          <p:nvPicPr>
            <p:cNvPr id="7" name="null.png" descr="descr"/>
            <p:cNvPicPr>
              <a:picLocks noChangeAspect="1"/>
            </p:cNvPicPr>
            <p:nvPr/>
          </p:nvPicPr>
          <p:blipFill>
            <a:blip r:embed="rId2"/>
            <a:stretch>
              <a:fillRect/>
            </a:stretch>
          </p:blipFill>
          <p:spPr>
            <a:xfrm>
              <a:off x="1041336" y="3340103"/>
              <a:ext cx="1820548" cy="13216"/>
            </a:xfrm>
            <a:prstGeom prst="rect">
              <a:avLst/>
            </a:prstGeom>
          </p:spPr>
        </p:pic>
        <p:sp>
          <p:nvSpPr>
            <p:cNvPr id="8" name="TextBox 4"/>
            <p:cNvSpPr txBox="1"/>
            <p:nvPr/>
          </p:nvSpPr>
          <p:spPr>
            <a:xfrm>
              <a:off x="1041336" y="3683213"/>
              <a:ext cx="4330213" cy="311624"/>
            </a:xfrm>
            <a:prstGeom prst="rect">
              <a:avLst/>
            </a:prstGeom>
            <a:noFill/>
          </p:spPr>
          <p:txBody>
            <a:bodyPr wrap="square" lIns="0" tIns="0" rIns="0" bIns="0" rtlCol="0">
              <a:spAutoFit/>
              <a:scene3d>
                <a:camera prst="orthographicFront">
                  <a:rot lat="0" lon="0" rev="0"/>
                </a:camera>
                <a:lightRig rig="threePt" dir="t"/>
              </a:scene3d>
            </a:bodyPr>
            <a:lstStyle/>
            <a:p>
              <a:pPr>
                <a:lnSpc>
                  <a:spcPct val="150000"/>
                </a:lnSpc>
              </a:pPr>
              <a:r>
                <a:rPr lang="zh-CN" altLang="en-US" sz="1600" dirty="0">
                  <a:solidFill>
                    <a:srgbClr val="3F3F3F"/>
                  </a:solidFill>
                  <a:effectLst/>
                  <a:latin typeface="SimSun" charset="-122"/>
                  <a:ea typeface="SimSun" charset="-122"/>
                  <a:cs typeface="SimSun" charset="-122"/>
                </a:rPr>
                <a:t>无线网连接，网络更加稳定。</a:t>
              </a:r>
            </a:p>
          </p:txBody>
        </p:sp>
      </p:grpSp>
      <p:pic>
        <p:nvPicPr>
          <p:cNvPr id="3" name="图片 2">
            <a:extLst>
              <a:ext uri="{FF2B5EF4-FFF2-40B4-BE49-F238E27FC236}">
                <a16:creationId xmlns:a16="http://schemas.microsoft.com/office/drawing/2014/main" id="{6796E43B-D370-48F9-B63D-F118FF1807E6}"/>
              </a:ext>
            </a:extLst>
          </p:cNvPr>
          <p:cNvPicPr>
            <a:picLocks noChangeAspect="1"/>
          </p:cNvPicPr>
          <p:nvPr/>
        </p:nvPicPr>
        <p:blipFill>
          <a:blip r:embed="rId3"/>
          <a:stretch>
            <a:fillRect/>
          </a:stretch>
        </p:blipFill>
        <p:spPr>
          <a:xfrm>
            <a:off x="5865387" y="441602"/>
            <a:ext cx="4541805" cy="5587458"/>
          </a:xfrm>
          <a:prstGeom prst="rect">
            <a:avLst/>
          </a:prstGeom>
        </p:spPr>
      </p:pic>
    </p:spTree>
    <p:extLst>
      <p:ext uri="{BB962C8B-B14F-4D97-AF65-F5344CB8AC3E}">
        <p14:creationId xmlns:p14="http://schemas.microsoft.com/office/powerpoint/2010/main" val="101983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44323E9B-2C77-4254-BE51-65F92C3B30A0}"/>
              </a:ext>
            </a:extLst>
          </p:cNvPr>
          <p:cNvSpPr/>
          <p:nvPr/>
        </p:nvSpPr>
        <p:spPr>
          <a:xfrm>
            <a:off x="2" y="2190973"/>
            <a:ext cx="3119668" cy="2198135"/>
          </a:xfrm>
          <a:prstGeom prst="rect">
            <a:avLst/>
          </a:prstGeom>
          <a:solidFill>
            <a:srgbClr val="F6A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473610" rtl="0" eaLnBrk="1" fontAlgn="auto" latinLnBrk="0" hangingPunct="1">
              <a:lnSpc>
                <a:spcPct val="100000"/>
              </a:lnSpc>
              <a:spcBef>
                <a:spcPts val="0"/>
              </a:spcBef>
              <a:spcAft>
                <a:spcPts val="0"/>
              </a:spcAft>
              <a:buClrTx/>
              <a:buSzTx/>
              <a:buFontTx/>
              <a:buNone/>
              <a:tabLst/>
              <a:defRPr/>
            </a:pPr>
            <a:endParaRPr kumimoji="0" lang="zh-CN" altLang="en-US" sz="2133"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Rectangle 2">
            <a:extLst>
              <a:ext uri="{FF2B5EF4-FFF2-40B4-BE49-F238E27FC236}">
                <a16:creationId xmlns:a16="http://schemas.microsoft.com/office/drawing/2014/main" id="{AB23442C-4324-4A97-B0C8-E5D4F9641097}"/>
              </a:ext>
            </a:extLst>
          </p:cNvPr>
          <p:cNvSpPr>
            <a:spLocks noChangeArrowheads="1"/>
          </p:cNvSpPr>
          <p:nvPr/>
        </p:nvSpPr>
        <p:spPr bwMode="auto">
          <a:xfrm>
            <a:off x="3119671" y="2190973"/>
            <a:ext cx="9072331" cy="2198135"/>
          </a:xfrm>
          <a:prstGeom prst="rect">
            <a:avLst/>
          </a:prstGeom>
          <a:solidFill>
            <a:srgbClr val="238AC2"/>
          </a:solidFill>
          <a:ln w="9525">
            <a:noFill/>
            <a:miter lim="800000"/>
            <a:headEnd/>
            <a:tailEnd/>
          </a:ln>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zh-CN" altLang="en-US" sz="2133" b="0" i="0" u="none" strike="noStrike" kern="1200" cap="none" spc="0" normalizeH="0" baseline="0" noProof="0">
              <a:ln>
                <a:noFill/>
              </a:ln>
              <a:solidFill>
                <a:prstClr val="black"/>
              </a:solidFill>
              <a:effectLst/>
              <a:uLnTx/>
              <a:uFillTx/>
              <a:latin typeface="Calibri" pitchFamily="34" charset="0"/>
              <a:ea typeface="宋体" panose="02010600030101010101" pitchFamily="2" charset="-122"/>
              <a:cs typeface="+mn-cs"/>
            </a:endParaRPr>
          </a:p>
        </p:txBody>
      </p:sp>
      <p:sp>
        <p:nvSpPr>
          <p:cNvPr id="22" name="Rectangle 2"/>
          <p:cNvSpPr>
            <a:spLocks noChangeArrowheads="1"/>
          </p:cNvSpPr>
          <p:nvPr/>
        </p:nvSpPr>
        <p:spPr bwMode="auto">
          <a:xfrm>
            <a:off x="3119671" y="2197022"/>
            <a:ext cx="9072331" cy="2198135"/>
          </a:xfrm>
          <a:prstGeom prst="rect">
            <a:avLst/>
          </a:prstGeom>
          <a:solidFill>
            <a:srgbClr val="238AC2"/>
          </a:solidFill>
          <a:ln w="9525">
            <a:noFill/>
            <a:miter lim="800000"/>
            <a:headEnd/>
            <a:tailEnd/>
          </a:ln>
        </p:spPr>
        <p:txBody>
          <a:bodyPr wrap="none" anchor="ctr"/>
          <a:lstStyle/>
          <a:p>
            <a:pPr defTabSz="1219170"/>
            <a:endParaRPr lang="zh-CN" altLang="en-US" sz="2133">
              <a:solidFill>
                <a:prstClr val="black"/>
              </a:solidFill>
              <a:latin typeface="Calibri" pitchFamily="34" charset="0"/>
              <a:ea typeface="宋体" panose="02010600030101010101" pitchFamily="2" charset="-122"/>
            </a:endParaRPr>
          </a:p>
        </p:txBody>
      </p:sp>
      <p:sp>
        <p:nvSpPr>
          <p:cNvPr id="23" name="矩形 22"/>
          <p:cNvSpPr/>
          <p:nvPr/>
        </p:nvSpPr>
        <p:spPr>
          <a:xfrm>
            <a:off x="2" y="2197022"/>
            <a:ext cx="3119668" cy="2198135"/>
          </a:xfrm>
          <a:prstGeom prst="rect">
            <a:avLst/>
          </a:prstGeom>
          <a:solidFill>
            <a:srgbClr val="F6A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73610">
              <a:defRPr/>
            </a:pPr>
            <a:endParaRPr lang="zh-CN" altLang="en-US" sz="2133">
              <a:solidFill>
                <a:prstClr val="white"/>
              </a:solidFill>
              <a:latin typeface="Calibri"/>
              <a:ea typeface="宋体" panose="02010600030101010101" pitchFamily="2" charset="-122"/>
            </a:endParaRPr>
          </a:p>
        </p:txBody>
      </p:sp>
      <p:sp>
        <p:nvSpPr>
          <p:cNvPr id="24" name="Text Box 2"/>
          <p:cNvSpPr txBox="1">
            <a:spLocks noChangeArrowheads="1"/>
          </p:cNvSpPr>
          <p:nvPr/>
        </p:nvSpPr>
        <p:spPr bwMode="auto">
          <a:xfrm>
            <a:off x="3599723" y="2498288"/>
            <a:ext cx="6478427" cy="830997"/>
          </a:xfrm>
          <a:prstGeom prst="rect">
            <a:avLst/>
          </a:prstGeom>
          <a:noFill/>
          <a:ln w="9525">
            <a:noFill/>
            <a:miter lim="800000"/>
            <a:headEnd/>
            <a:tailEnd/>
          </a:ln>
        </p:spPr>
        <p:txBody>
          <a:bodyPr wrap="square">
            <a:spAutoFit/>
          </a:bodyPr>
          <a:lstStyle/>
          <a:p>
            <a:pPr defTabSz="1219170">
              <a:defRPr/>
            </a:pPr>
            <a:r>
              <a:rPr lang="zh-CN" altLang="en-US" sz="4800" b="1" kern="0" dirty="0">
                <a:solidFill>
                  <a:prstClr val="white"/>
                </a:solidFill>
                <a:latin typeface="微软雅黑" pitchFamily="34" charset="-122"/>
                <a:ea typeface="微软雅黑" pitchFamily="34" charset="-122"/>
              </a:rPr>
              <a:t>产品应用</a:t>
            </a:r>
          </a:p>
        </p:txBody>
      </p:sp>
      <p:sp>
        <p:nvSpPr>
          <p:cNvPr id="25" name="Text Box 2"/>
          <p:cNvSpPr txBox="1">
            <a:spLocks noChangeArrowheads="1"/>
          </p:cNvSpPr>
          <p:nvPr/>
        </p:nvSpPr>
        <p:spPr bwMode="auto">
          <a:xfrm>
            <a:off x="3665573" y="3458395"/>
            <a:ext cx="6412576" cy="379656"/>
          </a:xfrm>
          <a:prstGeom prst="rect">
            <a:avLst/>
          </a:prstGeom>
          <a:noFill/>
          <a:ln w="9525">
            <a:noFill/>
            <a:miter lim="800000"/>
            <a:headEnd/>
            <a:tailEnd/>
          </a:ln>
        </p:spPr>
        <p:txBody>
          <a:bodyPr wrap="square">
            <a:spAutoFit/>
          </a:bodyPr>
          <a:lstStyle/>
          <a:p>
            <a:pPr defTabSz="1219170">
              <a:defRPr/>
            </a:pPr>
            <a:r>
              <a:rPr lang="en-US" altLang="zh-CN" sz="1867" kern="0" dirty="0">
                <a:solidFill>
                  <a:prstClr val="white"/>
                </a:solidFill>
                <a:latin typeface="微软雅黑" pitchFamily="34" charset="-122"/>
                <a:ea typeface="微软雅黑" pitchFamily="34" charset="-122"/>
              </a:rPr>
              <a:t>RCW-600/800WiFi</a:t>
            </a:r>
            <a:r>
              <a:rPr lang="zh-CN" altLang="en-US" sz="1867" kern="0" dirty="0">
                <a:solidFill>
                  <a:prstClr val="white"/>
                </a:solidFill>
                <a:latin typeface="微软雅黑" pitchFamily="34" charset="-122"/>
                <a:ea typeface="微软雅黑" pitchFamily="34" charset="-122"/>
              </a:rPr>
              <a:t>物联网温湿度记录仪</a:t>
            </a:r>
          </a:p>
        </p:txBody>
      </p:sp>
      <p:sp>
        <p:nvSpPr>
          <p:cNvPr id="6" name="TextBox 5"/>
          <p:cNvSpPr txBox="1"/>
          <p:nvPr/>
        </p:nvSpPr>
        <p:spPr>
          <a:xfrm>
            <a:off x="668761" y="2297747"/>
            <a:ext cx="1798890" cy="1897892"/>
          </a:xfrm>
          <a:prstGeom prst="rect">
            <a:avLst/>
          </a:prstGeom>
          <a:noFill/>
        </p:spPr>
        <p:txBody>
          <a:bodyPr wrap="none" rtlCol="0">
            <a:spAutoFit/>
          </a:bodyPr>
          <a:lstStyle/>
          <a:p>
            <a:pPr algn="ctr" defTabSz="1219170"/>
            <a:r>
              <a:rPr lang="en-US" altLang="zh-CN" sz="11733" dirty="0">
                <a:solidFill>
                  <a:prstClr val="white"/>
                </a:solidFill>
                <a:latin typeface="Impact" panose="020B0806030902050204" pitchFamily="34" charset="0"/>
                <a:ea typeface="微软雅黑" panose="020B0503020204020204" pitchFamily="34" charset="-122"/>
              </a:rPr>
              <a:t>05</a:t>
            </a:r>
            <a:endParaRPr lang="zh-CN" altLang="en-US" sz="11733" dirty="0">
              <a:solidFill>
                <a:prstClr val="white"/>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866283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3603860" y="844230"/>
            <a:ext cx="4683487" cy="492443"/>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3200" dirty="0">
                <a:ln w="3590">
                  <a:solidFill>
                    <a:srgbClr val="13576C"/>
                  </a:solidFill>
                </a:ln>
                <a:solidFill>
                  <a:srgbClr val="13576C">
                    <a:alpha val="100000"/>
                  </a:srgbClr>
                </a:solidFill>
                <a:latin typeface="SimSun" charset="-122"/>
                <a:ea typeface="SimSun" charset="-122"/>
                <a:cs typeface="SimSun" charset="-122"/>
              </a:rPr>
              <a:t>应用场景</a:t>
            </a:r>
            <a:endParaRPr lang="zh-CN" altLang="en-US" sz="3200" i="0" spc="0" dirty="0">
              <a:ln w="3590">
                <a:solidFill>
                  <a:srgbClr val="13576C"/>
                </a:solidFill>
              </a:ln>
              <a:solidFill>
                <a:srgbClr val="13576C">
                  <a:alpha val="100000"/>
                </a:srgbClr>
              </a:solidFill>
              <a:latin typeface="SimSun" charset="-122"/>
              <a:ea typeface="SimSun" charset="-122"/>
              <a:cs typeface="SimSun" charset="-122"/>
            </a:endParaRPr>
          </a:p>
        </p:txBody>
      </p:sp>
      <p:pic>
        <p:nvPicPr>
          <p:cNvPr id="5" name="图片 4">
            <a:extLst>
              <a:ext uri="{FF2B5EF4-FFF2-40B4-BE49-F238E27FC236}">
                <a16:creationId xmlns:a16="http://schemas.microsoft.com/office/drawing/2014/main" id="{4D1A1573-918B-4AD8-8ED5-A685D3D6E0DC}"/>
              </a:ext>
            </a:extLst>
          </p:cNvPr>
          <p:cNvPicPr>
            <a:picLocks noChangeAspect="1"/>
          </p:cNvPicPr>
          <p:nvPr/>
        </p:nvPicPr>
        <p:blipFill>
          <a:blip r:embed="rId2"/>
          <a:stretch>
            <a:fillRect/>
          </a:stretch>
        </p:blipFill>
        <p:spPr>
          <a:xfrm>
            <a:off x="552878" y="1726580"/>
            <a:ext cx="5920867" cy="3404840"/>
          </a:xfrm>
          <a:prstGeom prst="rect">
            <a:avLst/>
          </a:prstGeom>
        </p:spPr>
      </p:pic>
      <p:pic>
        <p:nvPicPr>
          <p:cNvPr id="7" name="图片 6">
            <a:extLst>
              <a:ext uri="{FF2B5EF4-FFF2-40B4-BE49-F238E27FC236}">
                <a16:creationId xmlns:a16="http://schemas.microsoft.com/office/drawing/2014/main" id="{99069A5D-4AF3-4781-A722-FF2C6B3AC474}"/>
              </a:ext>
            </a:extLst>
          </p:cNvPr>
          <p:cNvPicPr>
            <a:picLocks noChangeAspect="1"/>
          </p:cNvPicPr>
          <p:nvPr/>
        </p:nvPicPr>
        <p:blipFill>
          <a:blip r:embed="rId3"/>
          <a:stretch>
            <a:fillRect/>
          </a:stretch>
        </p:blipFill>
        <p:spPr>
          <a:xfrm>
            <a:off x="7198396" y="1090451"/>
            <a:ext cx="3948063" cy="5453345"/>
          </a:xfrm>
          <a:prstGeom prst="rect">
            <a:avLst/>
          </a:prstGeom>
        </p:spPr>
      </p:pic>
    </p:spTree>
    <p:extLst>
      <p:ext uri="{BB962C8B-B14F-4D97-AF65-F5344CB8AC3E}">
        <p14:creationId xmlns:p14="http://schemas.microsoft.com/office/powerpoint/2010/main" val="721344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3603860" y="844230"/>
            <a:ext cx="4683487" cy="492443"/>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3200" dirty="0">
                <a:ln w="3590">
                  <a:solidFill>
                    <a:srgbClr val="13576C"/>
                  </a:solidFill>
                </a:ln>
                <a:solidFill>
                  <a:srgbClr val="13576C">
                    <a:alpha val="100000"/>
                  </a:srgbClr>
                </a:solidFill>
                <a:latin typeface="SimSun" charset="-122"/>
                <a:ea typeface="SimSun" charset="-122"/>
                <a:cs typeface="SimSun" charset="-122"/>
              </a:rPr>
              <a:t>应用场景</a:t>
            </a:r>
            <a:endParaRPr lang="zh-CN" altLang="en-US" sz="3200" i="0" spc="0" dirty="0">
              <a:ln w="3590">
                <a:solidFill>
                  <a:srgbClr val="13576C"/>
                </a:solidFill>
              </a:ln>
              <a:solidFill>
                <a:srgbClr val="13576C">
                  <a:alpha val="100000"/>
                </a:srgbClr>
              </a:solidFill>
              <a:latin typeface="SimSun" charset="-122"/>
              <a:ea typeface="SimSun" charset="-122"/>
              <a:cs typeface="SimSun" charset="-122"/>
            </a:endParaRPr>
          </a:p>
        </p:txBody>
      </p:sp>
      <p:pic>
        <p:nvPicPr>
          <p:cNvPr id="5" name="图片 4">
            <a:extLst>
              <a:ext uri="{FF2B5EF4-FFF2-40B4-BE49-F238E27FC236}">
                <a16:creationId xmlns:a16="http://schemas.microsoft.com/office/drawing/2014/main" id="{713120CA-958F-464E-AEF7-78C6434AF25B}"/>
              </a:ext>
            </a:extLst>
          </p:cNvPr>
          <p:cNvPicPr>
            <a:picLocks noChangeAspect="1"/>
          </p:cNvPicPr>
          <p:nvPr/>
        </p:nvPicPr>
        <p:blipFill>
          <a:blip r:embed="rId2"/>
          <a:stretch>
            <a:fillRect/>
          </a:stretch>
        </p:blipFill>
        <p:spPr>
          <a:xfrm>
            <a:off x="816448" y="750637"/>
            <a:ext cx="3887527" cy="5356726"/>
          </a:xfrm>
          <a:prstGeom prst="rect">
            <a:avLst/>
          </a:prstGeom>
        </p:spPr>
      </p:pic>
      <p:pic>
        <p:nvPicPr>
          <p:cNvPr id="7" name="图片 6">
            <a:extLst>
              <a:ext uri="{FF2B5EF4-FFF2-40B4-BE49-F238E27FC236}">
                <a16:creationId xmlns:a16="http://schemas.microsoft.com/office/drawing/2014/main" id="{8BA48F8E-D800-4AC8-B3E5-655CC4667EDE}"/>
              </a:ext>
            </a:extLst>
          </p:cNvPr>
          <p:cNvPicPr>
            <a:picLocks noChangeAspect="1"/>
          </p:cNvPicPr>
          <p:nvPr/>
        </p:nvPicPr>
        <p:blipFill>
          <a:blip r:embed="rId3"/>
          <a:stretch>
            <a:fillRect/>
          </a:stretch>
        </p:blipFill>
        <p:spPr>
          <a:xfrm>
            <a:off x="7227220" y="581374"/>
            <a:ext cx="4123196" cy="5695251"/>
          </a:xfrm>
          <a:prstGeom prst="rect">
            <a:avLst/>
          </a:prstGeom>
        </p:spPr>
      </p:pic>
    </p:spTree>
    <p:extLst>
      <p:ext uri="{BB962C8B-B14F-4D97-AF65-F5344CB8AC3E}">
        <p14:creationId xmlns:p14="http://schemas.microsoft.com/office/powerpoint/2010/main" val="3275590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a:extLst>
              <a:ext uri="{FF2B5EF4-FFF2-40B4-BE49-F238E27FC236}">
                <a16:creationId xmlns:a16="http://schemas.microsoft.com/office/drawing/2014/main" id="{876CD60B-FAEF-4E90-8A73-7E9ECE02726D}"/>
              </a:ext>
            </a:extLst>
          </p:cNvPr>
          <p:cNvSpPr/>
          <p:nvPr/>
        </p:nvSpPr>
        <p:spPr>
          <a:xfrm>
            <a:off x="3638400" y="741100"/>
            <a:ext cx="5529600" cy="5280000"/>
          </a:xfrm>
          <a:prstGeom prst="ellipse">
            <a:avLst/>
          </a:prstGeom>
          <a:solidFill>
            <a:srgbClr val="238A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endParaRPr>
          </a:p>
        </p:txBody>
      </p:sp>
      <p:sp>
        <p:nvSpPr>
          <p:cNvPr id="7" name="椭圆 6">
            <a:extLst>
              <a:ext uri="{FF2B5EF4-FFF2-40B4-BE49-F238E27FC236}">
                <a16:creationId xmlns:a16="http://schemas.microsoft.com/office/drawing/2014/main" id="{5103EFD4-ED9F-4191-90E0-3AEC03F48C48}"/>
              </a:ext>
            </a:extLst>
          </p:cNvPr>
          <p:cNvSpPr/>
          <p:nvPr/>
        </p:nvSpPr>
        <p:spPr>
          <a:xfrm>
            <a:off x="3747815" y="778741"/>
            <a:ext cx="5529600" cy="52047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endParaRPr>
          </a:p>
        </p:txBody>
      </p:sp>
      <p:sp>
        <p:nvSpPr>
          <p:cNvPr id="8" name="文本框 7"/>
          <p:cNvSpPr txBox="1"/>
          <p:nvPr/>
        </p:nvSpPr>
        <p:spPr>
          <a:xfrm>
            <a:off x="3529584" y="1884937"/>
            <a:ext cx="5132832" cy="4154984"/>
          </a:xfrm>
          <a:prstGeom prst="rect">
            <a:avLst/>
          </a:prstGeom>
          <a:noFill/>
        </p:spPr>
        <p:txBody>
          <a:bodyPr wrap="square" rtlCol="0">
            <a:spAutoFit/>
          </a:bodyPr>
          <a:lstStyle/>
          <a:p>
            <a:pPr algn="ctr" defTabSz="914377">
              <a:defRPr/>
            </a:pPr>
            <a:r>
              <a:rPr lang="en-US" altLang="zh-CN" sz="8800" kern="100" dirty="0">
                <a:solidFill>
                  <a:prstClr val="black"/>
                </a:solidFill>
                <a:latin typeface="Arial" panose="020B0604020202020204" pitchFamily="34" charset="0"/>
                <a:ea typeface="微软雅黑" panose="020B0503020204020204" pitchFamily="34" charset="-122"/>
              </a:rPr>
              <a:t>TKS</a:t>
            </a:r>
          </a:p>
          <a:p>
            <a:pPr algn="ctr" defTabSz="914377">
              <a:defRPr/>
            </a:pPr>
            <a:r>
              <a:rPr lang="zh-CN" altLang="en-US" sz="8800" kern="100" dirty="0">
                <a:solidFill>
                  <a:prstClr val="black"/>
                </a:solidFill>
                <a:latin typeface="Arial" panose="020B0604020202020204" pitchFamily="34" charset="0"/>
                <a:ea typeface="微软雅黑" panose="020B0503020204020204" pitchFamily="34" charset="-122"/>
              </a:rPr>
              <a:t>感谢</a:t>
            </a:r>
          </a:p>
          <a:p>
            <a:pPr algn="ctr" defTabSz="914377">
              <a:defRPr/>
            </a:pPr>
            <a:endParaRPr lang="zh-CN" altLang="en-US" sz="8800" kern="100" dirty="0">
              <a:solidFill>
                <a:prstClr val="black"/>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76521828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2935</TotalTime>
  <Words>587</Words>
  <Application>Microsoft Office PowerPoint</Application>
  <PresentationFormat>宽屏</PresentationFormat>
  <Paragraphs>112</Paragraphs>
  <Slides>29</Slides>
  <Notes>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29</vt:i4>
      </vt:variant>
    </vt:vector>
  </HeadingPairs>
  <TitlesOfParts>
    <vt:vector size="39" baseType="lpstr">
      <vt:lpstr>DengXian</vt:lpstr>
      <vt:lpstr>方正兰亭粗黑_GBK</vt:lpstr>
      <vt:lpstr>宋体</vt:lpstr>
      <vt:lpstr>宋体</vt:lpstr>
      <vt:lpstr>微软雅黑</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曦</cp:lastModifiedBy>
  <cp:revision>142</cp:revision>
  <dcterms:created xsi:type="dcterms:W3CDTF">2019-10-08T00:45:57Z</dcterms:created>
  <dcterms:modified xsi:type="dcterms:W3CDTF">2020-02-16T11:20:15Z</dcterms:modified>
</cp:coreProperties>
</file>